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4120" r:id="rId4"/>
    <p:sldId id="4121" r:id="rId5"/>
    <p:sldId id="4122" r:id="rId6"/>
    <p:sldId id="4119" r:id="rId7"/>
    <p:sldId id="4124" r:id="rId8"/>
    <p:sldId id="4125" r:id="rId9"/>
    <p:sldId id="4123" r:id="rId10"/>
    <p:sldId id="4126" r:id="rId11"/>
    <p:sldId id="4127" r:id="rId12"/>
    <p:sldId id="4128" r:id="rId13"/>
    <p:sldId id="4129" r:id="rId14"/>
    <p:sldId id="4131" r:id="rId15"/>
    <p:sldId id="4130" r:id="rId16"/>
    <p:sldId id="4133" r:id="rId17"/>
    <p:sldId id="4132" r:id="rId18"/>
    <p:sldId id="4134" r:id="rId19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31"/>
    <p:restoredTop sz="96327"/>
  </p:normalViewPr>
  <p:slideViewPr>
    <p:cSldViewPr snapToGrid="0" snapToObjects="1">
      <p:cViewPr>
        <p:scale>
          <a:sx n="112" d="100"/>
          <a:sy n="112" d="100"/>
        </p:scale>
        <p:origin x="464" y="1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1A095-BD6D-30BC-0EF0-FBEC6E4996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8F2BBD-5B25-9863-D233-2589D62A1C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FE43E-EA06-3233-FB59-5A7B2D93D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88EA1-B46F-9C45-9727-D77E8C1D33F4}" type="datetimeFigureOut">
              <a:rPr lang="en-NL" smtClean="0"/>
              <a:t>19/07/2022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D3648-29D7-EB13-E5B1-3E8CCF32B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78414-9EA1-BFCE-E9F2-2A67B5AAC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744EA-2DE3-DF47-8B08-A6812FA4F08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51366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64C3A-3D18-85A7-5400-DEB35E3B1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6590E8-7DEC-C9C1-D405-70A94857B3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73DF8-846A-8D73-8126-30DE9E6CA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88EA1-B46F-9C45-9727-D77E8C1D33F4}" type="datetimeFigureOut">
              <a:rPr lang="en-NL" smtClean="0"/>
              <a:t>19/07/2022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DEEAF-B66E-CEA2-8DCE-CFBB85371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EABDF-A2AC-4462-BEB7-F6EDBD07A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744EA-2DE3-DF47-8B08-A6812FA4F08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10707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BF7714-85E3-3A53-0F84-58553ED122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A4C6EE-C7D7-E029-A97C-3F91D71407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0F35F-486A-C6EB-5576-36FED87CB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88EA1-B46F-9C45-9727-D77E8C1D33F4}" type="datetimeFigureOut">
              <a:rPr lang="en-NL" smtClean="0"/>
              <a:t>19/07/2022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94309-1444-37BA-A2D0-955CED26D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29287-78D1-DDA2-3A47-307778215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744EA-2DE3-DF47-8B08-A6812FA4F08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55476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885BE-1259-8ECE-37E0-9007EEDF9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81696-CD3D-1514-7938-2CCEED7AD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F5B94-E204-35F1-FB09-1FB93C22B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88EA1-B46F-9C45-9727-D77E8C1D33F4}" type="datetimeFigureOut">
              <a:rPr lang="en-NL" smtClean="0"/>
              <a:t>19/07/2022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816E8-26B6-870D-298C-9655DD087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58E49-E4E5-A7C9-22A6-73C9B6F80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744EA-2DE3-DF47-8B08-A6812FA4F08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95085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11206-D419-2478-4B94-9BA17FC5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351D44-CA1C-9A35-263E-5B73FFBB0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5FA0A-11E7-44E2-3531-94B228B31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88EA1-B46F-9C45-9727-D77E8C1D33F4}" type="datetimeFigureOut">
              <a:rPr lang="en-NL" smtClean="0"/>
              <a:t>19/07/2022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02469-1179-3DDD-496F-0D87199B3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A51212-3A80-1954-D133-03CB36F24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744EA-2DE3-DF47-8B08-A6812FA4F08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80399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66F3A-0ADE-7AA0-7853-1A400AE1E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46EBB-0050-5022-9C8A-BCBECFAC43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FED43-C208-77E9-8632-52CCDAAA88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C871D8-0A7C-611B-16B4-07034AC52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88EA1-B46F-9C45-9727-D77E8C1D33F4}" type="datetimeFigureOut">
              <a:rPr lang="en-NL" smtClean="0"/>
              <a:t>19/07/2022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62CFF-F612-3ED6-C9B0-F4EEAA617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67D929-C935-13C4-453B-5247DDDD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744EA-2DE3-DF47-8B08-A6812FA4F08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24704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EAACB-378E-183F-C99E-CCA008936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58EC0D-8015-061A-9C61-D9EAFDFBF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D54345-6CEC-07B3-5131-688EB0A7D3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B96BEE-4A24-18AD-6806-67AEED4322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A58000-109C-2460-6C06-3D2E2F6B05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ACB8FC-5E03-E096-6B4C-AF1B56BDC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88EA1-B46F-9C45-9727-D77E8C1D33F4}" type="datetimeFigureOut">
              <a:rPr lang="en-NL" smtClean="0"/>
              <a:t>19/07/2022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FE41FC-C510-6A54-D402-8C0C63F32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BEA143-019E-0D1D-37A5-6FF19A4EF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744EA-2DE3-DF47-8B08-A6812FA4F08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59632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49846-F563-12AD-4293-6D433D1DA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DF33A4-D44D-3300-B284-B0F82F1EF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88EA1-B46F-9C45-9727-D77E8C1D33F4}" type="datetimeFigureOut">
              <a:rPr lang="en-NL" smtClean="0"/>
              <a:t>19/07/2022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36D04A-EAEC-24D7-4EC7-7CCF83DAC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E77695-DE09-BB47-46DA-22F8A5B9F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744EA-2DE3-DF47-8B08-A6812FA4F08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51229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0143A-43DE-B9B4-B8F2-E31F01B8C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88EA1-B46F-9C45-9727-D77E8C1D33F4}" type="datetimeFigureOut">
              <a:rPr lang="en-NL" smtClean="0"/>
              <a:t>19/07/2022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47BCB9-4596-9187-C30E-10627CEEC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06FBA-3916-61D5-C2AC-C3639756C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744EA-2DE3-DF47-8B08-A6812FA4F08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50974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5E382-0879-AAC3-585A-8FE3C7CCC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40736-482E-6693-181A-9A3A336E8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BC2191-C50D-6F77-634E-2AEC0D10F8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9D605B-2358-1427-4406-67F537275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88EA1-B46F-9C45-9727-D77E8C1D33F4}" type="datetimeFigureOut">
              <a:rPr lang="en-NL" smtClean="0"/>
              <a:t>19/07/2022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1A30D1-A154-ECEA-72D5-1AFC4A0A9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E0520B-CA35-52FE-6C38-20AEE28C5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744EA-2DE3-DF47-8B08-A6812FA4F08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50438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88B1F-C910-E6CF-1A53-9AB1C88E7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F902AF-E82A-861C-8C16-0BEB049F55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57D0D-B36C-EA45-8146-1AAB9F3218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1C954D-12FB-8826-15DA-809B72BE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88EA1-B46F-9C45-9727-D77E8C1D33F4}" type="datetimeFigureOut">
              <a:rPr lang="en-NL" smtClean="0"/>
              <a:t>19/07/2022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2753CA-F513-8809-91FA-23A014A1E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0B3F9A-A2C2-6897-734E-DBC47E58D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744EA-2DE3-DF47-8B08-A6812FA4F08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41523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69A966-9DA6-19B1-A64A-EA658DF24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68707-37E0-A962-E252-4B67591EA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89EDF-EC32-5424-1215-5147DC3A45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E88EA1-B46F-9C45-9727-D77E8C1D33F4}" type="datetimeFigureOut">
              <a:rPr lang="en-NL" smtClean="0"/>
              <a:t>19/07/2022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EA247-422F-319B-B165-B16CED59C1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AC074-EF2E-D9FB-FE10-90813C0D8C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744EA-2DE3-DF47-8B08-A6812FA4F08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72912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emf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40.png"/><Relationship Id="rId4" Type="http://schemas.microsoft.com/office/2017/06/relationships/model3d" Target="../media/model3d2.glb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microsoft.com/office/2017/06/relationships/model3d" Target="../media/model3d2.glb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hyperlink" Target="https://en.wikipedia.org/wiki/Frequency_(statistics)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Binomial_distribution" TargetMode="External"/><Relationship Id="rId5" Type="http://schemas.openxmlformats.org/officeDocument/2006/relationships/image" Target="../media/image27.pn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microsoft.com/office/2017/06/relationships/model3d" Target="../media/model3d1.glb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microsoft.com/office/2017/06/relationships/model3d" Target="../media/model3d2.glb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his session's header image">
            <a:extLst>
              <a:ext uri="{FF2B5EF4-FFF2-40B4-BE49-F238E27FC236}">
                <a16:creationId xmlns:a16="http://schemas.microsoft.com/office/drawing/2014/main" id="{E85D1A43-5A05-97B7-6794-8A13E4F108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9" r="4736" b="909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A223A5-56B4-9DAD-DCA0-B8BED5F77B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NL" sz="4800" dirty="0"/>
              <a:t>Nuggets of Shannon Information Theory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B06B00-56C5-D43B-313B-0C847B7101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NL" sz="2000" dirty="0"/>
              <a:t>Christian Schaffner</a:t>
            </a:r>
          </a:p>
          <a:p>
            <a:pPr algn="l"/>
            <a:r>
              <a:rPr lang="en-NL" sz="2000" dirty="0"/>
              <a:t>University of Amsterdam</a:t>
            </a:r>
          </a:p>
        </p:txBody>
      </p:sp>
      <p:sp>
        <p:nvSpPr>
          <p:cNvPr id="1038" name="Rectangle 10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566BEE-82F5-C963-EA43-A4FA225E0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832" y="4949907"/>
            <a:ext cx="974823" cy="10541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535CAE-5DCC-1E38-D48C-F83A333A0B71}"/>
              </a:ext>
            </a:extLst>
          </p:cNvPr>
          <p:cNvSpPr txBox="1"/>
          <p:nvPr/>
        </p:nvSpPr>
        <p:spPr>
          <a:xfrm>
            <a:off x="107254" y="6414214"/>
            <a:ext cx="3308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i="1" dirty="0"/>
              <a:t>MCH 2022, Monday, 25 July 2022</a:t>
            </a:r>
          </a:p>
        </p:txBody>
      </p:sp>
    </p:spTree>
    <p:extLst>
      <p:ext uri="{BB962C8B-B14F-4D97-AF65-F5344CB8AC3E}">
        <p14:creationId xmlns:p14="http://schemas.microsoft.com/office/powerpoint/2010/main" val="5103207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2FAEFCF-6AB3-F7B5-D55F-4ED5D1BDF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709" y="158894"/>
            <a:ext cx="10515600" cy="1325563"/>
          </a:xfrm>
        </p:spPr>
        <p:txBody>
          <a:bodyPr/>
          <a:lstStyle/>
          <a:p>
            <a:r>
              <a:rPr lang="en-NL" dirty="0"/>
              <a:t>Average Surprisal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2C7153-C07C-F29A-6369-1061AD4EC360}"/>
                  </a:ext>
                </a:extLst>
              </p:cNvPr>
              <p:cNvSpPr txBox="1"/>
              <p:nvPr/>
            </p:nvSpPr>
            <p:spPr>
              <a:xfrm>
                <a:off x="430708" y="1227996"/>
                <a:ext cx="10610672" cy="1395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NL" sz="2400" dirty="0"/>
                  <a:t>The inverse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NL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nl-NL" sz="24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NL" sz="2400" dirty="0"/>
                  <a:t> is a measure of how surpised you are to see an outcome with probability </a:t>
                </a:r>
                <a14:m>
                  <m:oMath xmlns:m="http://schemas.openxmlformats.org/officeDocument/2006/math">
                    <m:r>
                      <a:rPr lang="en-NL" sz="24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NL" sz="2400" dirty="0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NL" sz="2400" dirty="0"/>
                  <a:t>Let us measure surprisal logarithmically in bits.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2C7153-C07C-F29A-6369-1061AD4EC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08" y="1227996"/>
                <a:ext cx="10610672" cy="1395126"/>
              </a:xfrm>
              <a:prstGeom prst="rect">
                <a:avLst/>
              </a:prstGeom>
              <a:blipFill>
                <a:blip r:embed="rId2"/>
                <a:stretch>
                  <a:fillRect l="-837" r="-1196" b="-900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9E65E6-7623-151A-92D0-E6DC8EF622CA}"/>
                  </a:ext>
                </a:extLst>
              </p:cNvPr>
              <p:cNvSpPr txBox="1"/>
              <p:nvPr/>
            </p:nvSpPr>
            <p:spPr>
              <a:xfrm>
                <a:off x="430708" y="2962399"/>
                <a:ext cx="5055692" cy="3193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NL" sz="2400" dirty="0"/>
                  <a:t>Biased </a:t>
                </a:r>
                <a:r>
                  <a:rPr lang="nl-NL" sz="2400" dirty="0" err="1"/>
                  <a:t>coin</a:t>
                </a:r>
                <a:r>
                  <a:rPr lang="nl-NL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NL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sz="2400" b="0" i="1" dirty="0" smtClean="0"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a:rPr lang="en-NL" sz="240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nl-NL" sz="2400" b="0" i="1" dirty="0" smtClean="0">
                            <a:latin typeface="Cambria Math" panose="02040503050406030204" pitchFamily="18" charset="0"/>
                          </a:rPr>
                          <m:t>0.9</m:t>
                        </m:r>
                      </m:e>
                    </m:d>
                  </m:oMath>
                </a14:m>
                <a:r>
                  <a:rPr lang="en-NL" sz="2400" dirty="0"/>
                  <a:t> How surprised are we on average? </a:t>
                </a:r>
                <a:br>
                  <a:rPr lang="en-NL" sz="2400" dirty="0"/>
                </a:br>
                <a14:m>
                  <m:oMath xmlns:m="http://schemas.openxmlformats.org/officeDocument/2006/math"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0.1×</m:t>
                    </m:r>
                    <m:func>
                      <m:funcPr>
                        <m:ctrlPr>
                          <a:rPr lang="nl-NL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NL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nl-NL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nl-NL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nl-NL" sz="2400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den>
                            </m:f>
                          </m:e>
                        </m:d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+0.9×</m:t>
                        </m:r>
                        <m:func>
                          <m:funcPr>
                            <m:ctrlP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nl-NL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nl-NL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nl-NL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NL" sz="2400" b="0" i="1" smtClean="0">
                                        <a:latin typeface="Cambria Math" panose="02040503050406030204" pitchFamily="18" charset="0"/>
                                      </a:rPr>
                                      <m:t>0.9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func>
                  </m:oMath>
                </a14:m>
                <a:br>
                  <a:rPr lang="nl-NL" sz="24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nl-NL" sz="2400" dirty="0"/>
                  <a:t> </a:t>
                </a:r>
                <a14:m>
                  <m:oMath xmlns:m="http://schemas.openxmlformats.org/officeDocument/2006/math"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0.1×</m:t>
                    </m:r>
                    <m:func>
                      <m:funcPr>
                        <m:ctrlPr>
                          <a:rPr lang="nl-NL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NL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+0.9×</m:t>
                        </m:r>
                        <m:func>
                          <m:funcPr>
                            <m:ctrlP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nl-NL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nl-NL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nl-NL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2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num>
                                  <m:den>
                                    <m:r>
                                      <a:rPr lang="nl-NL" sz="2400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func>
                  </m:oMath>
                </a14:m>
                <a:br>
                  <a:rPr lang="nl-NL" sz="24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nl-NL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0.1×3.32+0.9×0.15</m:t>
                    </m:r>
                  </m:oMath>
                </a14:m>
                <a:br>
                  <a:rPr lang="nl-NL" sz="24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0.47</m:t>
                    </m:r>
                  </m:oMath>
                </a14:m>
                <a:endParaRPr lang="nl-NL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nl-NL" sz="2400" b="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9E65E6-7623-151A-92D0-E6DC8EF62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08" y="2962399"/>
                <a:ext cx="5055692" cy="3193438"/>
              </a:xfrm>
              <a:prstGeom prst="rect">
                <a:avLst/>
              </a:prstGeom>
              <a:blipFill>
                <a:blip r:embed="rId3"/>
                <a:stretch>
                  <a:fillRect l="-1754" t="-1190" r="-200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70" name="Picture 6">
            <a:extLst>
              <a:ext uri="{FF2B5EF4-FFF2-40B4-BE49-F238E27FC236}">
                <a16:creationId xmlns:a16="http://schemas.microsoft.com/office/drawing/2014/main" id="{FF3721D1-A9DC-52B6-E68E-77FD0A9FA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060" y="2128837"/>
            <a:ext cx="6305550" cy="472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024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2FAEFCF-6AB3-F7B5-D55F-4ED5D1BDF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709" y="158894"/>
            <a:ext cx="10515600" cy="1325563"/>
          </a:xfrm>
        </p:spPr>
        <p:txBody>
          <a:bodyPr/>
          <a:lstStyle/>
          <a:p>
            <a:r>
              <a:rPr lang="en-NL" dirty="0"/>
              <a:t>Average Surprisal = Shannon Entropy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2C7153-C07C-F29A-6369-1061AD4EC360}"/>
                  </a:ext>
                </a:extLst>
              </p:cNvPr>
              <p:cNvSpPr txBox="1"/>
              <p:nvPr/>
            </p:nvSpPr>
            <p:spPr>
              <a:xfrm>
                <a:off x="430708" y="1227996"/>
                <a:ext cx="10610672" cy="1395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NL" sz="2400" dirty="0"/>
                  <a:t>The inverse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NL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nl-NL" sz="24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NL" sz="2400" dirty="0"/>
                  <a:t> is a measure of how surpised you are to see an outcome with probability </a:t>
                </a:r>
                <a14:m>
                  <m:oMath xmlns:m="http://schemas.openxmlformats.org/officeDocument/2006/math">
                    <m:r>
                      <a:rPr lang="en-NL" sz="24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NL" sz="2400" dirty="0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NL" sz="2400" dirty="0"/>
                  <a:t>Let us measure surprisal logarithmically in bits.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2C7153-C07C-F29A-6369-1061AD4EC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08" y="1227996"/>
                <a:ext cx="10610672" cy="1395126"/>
              </a:xfrm>
              <a:prstGeom prst="rect">
                <a:avLst/>
              </a:prstGeom>
              <a:blipFill>
                <a:blip r:embed="rId2"/>
                <a:stretch>
                  <a:fillRect l="-837" r="-1196" b="-900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9E65E6-7623-151A-92D0-E6DC8EF622CA}"/>
                  </a:ext>
                </a:extLst>
              </p:cNvPr>
              <p:cNvSpPr txBox="1"/>
              <p:nvPr/>
            </p:nvSpPr>
            <p:spPr>
              <a:xfrm>
                <a:off x="430708" y="2996689"/>
                <a:ext cx="5935802" cy="172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NL" sz="2400" b="1" dirty="0"/>
                  <a:t>Shannon entropy </a:t>
                </a:r>
                <a:br>
                  <a:rPr lang="nl-NL" sz="2400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NL" sz="2400" b="0" i="0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nl-NL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nl-NL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nl-NL" sz="24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240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nl-NL" sz="2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nl-NL" sz="2400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nl-NL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2400" b="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nl-NL" sz="2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nl-NL" sz="2400" b="0" i="1" dirty="0" smtClean="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nl-NL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2400" b="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nl-NL" sz="2400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nl-NL" sz="2400" b="0" i="1" dirty="0" smtClean="0">
                        <a:latin typeface="Cambria Math" panose="02040503050406030204" pitchFamily="18" charset="0"/>
                      </a:rPr>
                      <m:t>≝ </m:t>
                    </m:r>
                    <m:nary>
                      <m:naryPr>
                        <m:chr m:val="∑"/>
                        <m:supHide m:val="on"/>
                        <m:ctrlPr>
                          <a:rPr lang="nl-NL" sz="24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nl-NL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nl-NL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4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nl-NL" sz="24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nl-NL" sz="24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nl-NL" sz="2400" b="0" i="1" dirty="0" smtClean="0">
                            <a:latin typeface="Cambria Math" panose="02040503050406030204" pitchFamily="18" charset="0"/>
                          </a:rPr>
                          <m:t> × </m:t>
                        </m:r>
                        <m:func>
                          <m:funcPr>
                            <m:ctrlPr>
                              <a:rPr lang="nl-NL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nl-NL" sz="2400" b="0" i="0" dirty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nl-NL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nl-NL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24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nl-NL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nl-NL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func>
                      </m:e>
                    </m:nary>
                  </m:oMath>
                </a14:m>
                <a:br>
                  <a:rPr lang="nl-NL" sz="2400" dirty="0"/>
                </a:br>
                <a:r>
                  <a:rPr lang="nl-NL" sz="2400" b="1" dirty="0"/>
                  <a:t>is </a:t>
                </a:r>
                <a:r>
                  <a:rPr lang="nl-NL" sz="2400" b="1" dirty="0" err="1"/>
                  <a:t>the</a:t>
                </a:r>
                <a:r>
                  <a:rPr lang="nl-NL" sz="2400" b="1" dirty="0"/>
                  <a:t> </a:t>
                </a:r>
                <a:r>
                  <a:rPr lang="nl-NL" sz="2400" b="1" dirty="0" err="1"/>
                  <a:t>average</a:t>
                </a:r>
                <a:r>
                  <a:rPr lang="nl-NL" sz="2400" b="1" dirty="0"/>
                  <a:t> </a:t>
                </a:r>
                <a:r>
                  <a:rPr lang="nl-NL" sz="2400" b="1" dirty="0" err="1"/>
                  <a:t>surprisal</a:t>
                </a:r>
                <a:r>
                  <a:rPr lang="nl-NL" sz="2400" b="1" dirty="0"/>
                  <a:t> </a:t>
                </a:r>
                <a:r>
                  <a:rPr lang="nl-NL" sz="2400" b="1" dirty="0" err="1"/>
                  <a:t>measured</a:t>
                </a:r>
                <a:r>
                  <a:rPr lang="nl-NL" sz="2400" b="1" dirty="0"/>
                  <a:t> in bits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9E65E6-7623-151A-92D0-E6DC8EF62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08" y="2996689"/>
                <a:ext cx="5935802" cy="1727204"/>
              </a:xfrm>
              <a:prstGeom prst="rect">
                <a:avLst/>
              </a:prstGeom>
              <a:blipFill>
                <a:blip r:embed="rId3"/>
                <a:stretch>
                  <a:fillRect l="-1496" t="-54412" b="-83088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 descr="This session's header image">
            <a:extLst>
              <a:ext uri="{FF2B5EF4-FFF2-40B4-BE49-F238E27FC236}">
                <a16:creationId xmlns:a16="http://schemas.microsoft.com/office/drawing/2014/main" id="{835C662E-B785-2692-7AB9-C57D04C2B8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9" t="6887" r="4736" b="18973"/>
          <a:stretch/>
        </p:blipFill>
        <p:spPr bwMode="auto">
          <a:xfrm>
            <a:off x="6503670" y="2996689"/>
            <a:ext cx="5063400" cy="32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632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2FAEFCF-6AB3-F7B5-D55F-4ED5D1BDF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709" y="158894"/>
            <a:ext cx="10515600" cy="1325563"/>
          </a:xfrm>
        </p:spPr>
        <p:txBody>
          <a:bodyPr/>
          <a:lstStyle/>
          <a:p>
            <a:r>
              <a:rPr lang="en-NL" dirty="0"/>
              <a:t>Average Surprisal = Shannon Entropy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2C7153-C07C-F29A-6369-1061AD4EC360}"/>
                  </a:ext>
                </a:extLst>
              </p:cNvPr>
              <p:cNvSpPr txBox="1"/>
              <p:nvPr/>
            </p:nvSpPr>
            <p:spPr>
              <a:xfrm>
                <a:off x="430708" y="1227996"/>
                <a:ext cx="10610672" cy="1395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NL" sz="2400" dirty="0"/>
                  <a:t>The inverse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NL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nl-NL" sz="24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NL" sz="2400" dirty="0"/>
                  <a:t> is a measure of how surpised you are to see an outcome with probability </a:t>
                </a:r>
                <a14:m>
                  <m:oMath xmlns:m="http://schemas.openxmlformats.org/officeDocument/2006/math">
                    <m:r>
                      <a:rPr lang="en-NL" sz="24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NL" sz="2400" dirty="0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NL" sz="2400" dirty="0"/>
                  <a:t>Let us measure surprisal logarithmically in bits.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2C7153-C07C-F29A-6369-1061AD4EC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08" y="1227996"/>
                <a:ext cx="10610672" cy="1395126"/>
              </a:xfrm>
              <a:prstGeom prst="rect">
                <a:avLst/>
              </a:prstGeom>
              <a:blipFill>
                <a:blip r:embed="rId2"/>
                <a:stretch>
                  <a:fillRect l="-837" r="-1196" b="-900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9E65E6-7623-151A-92D0-E6DC8EF622CA}"/>
                  </a:ext>
                </a:extLst>
              </p:cNvPr>
              <p:cNvSpPr txBox="1"/>
              <p:nvPr/>
            </p:nvSpPr>
            <p:spPr>
              <a:xfrm>
                <a:off x="430708" y="2996689"/>
                <a:ext cx="5935802" cy="172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NL" sz="2400" b="1" dirty="0"/>
                  <a:t>Shannon entropy </a:t>
                </a:r>
                <a:br>
                  <a:rPr lang="nl-NL" sz="2400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NL" sz="2400" b="0" i="0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nl-NL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nl-NL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nl-NL" sz="24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240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nl-NL" sz="2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nl-NL" sz="2400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nl-NL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2400" b="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nl-NL" sz="2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nl-NL" sz="2400" b="0" i="1" dirty="0" smtClean="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nl-NL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2400" b="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nl-NL" sz="2400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nl-NL" sz="2400" b="0" i="1" dirty="0" smtClean="0">
                        <a:latin typeface="Cambria Math" panose="02040503050406030204" pitchFamily="18" charset="0"/>
                      </a:rPr>
                      <m:t>≝ </m:t>
                    </m:r>
                    <m:nary>
                      <m:naryPr>
                        <m:chr m:val="∑"/>
                        <m:supHide m:val="on"/>
                        <m:ctrlPr>
                          <a:rPr lang="nl-NL" sz="24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nl-NL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nl-NL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4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nl-NL" sz="24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nl-NL" sz="24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nl-NL" sz="2400" b="0" i="1" dirty="0" smtClean="0">
                            <a:latin typeface="Cambria Math" panose="02040503050406030204" pitchFamily="18" charset="0"/>
                          </a:rPr>
                          <m:t> × </m:t>
                        </m:r>
                        <m:func>
                          <m:funcPr>
                            <m:ctrlPr>
                              <a:rPr lang="nl-NL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nl-NL" sz="2400" b="0" i="0" dirty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nl-NL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nl-NL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NL" sz="24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nl-NL" sz="2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nl-NL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nl-NL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func>
                      </m:e>
                    </m:nary>
                  </m:oMath>
                </a14:m>
                <a:br>
                  <a:rPr lang="nl-NL" sz="2400" dirty="0"/>
                </a:br>
                <a:r>
                  <a:rPr lang="nl-NL" sz="2400" b="1" dirty="0"/>
                  <a:t>is </a:t>
                </a:r>
                <a:r>
                  <a:rPr lang="nl-NL" sz="2400" b="1" dirty="0" err="1"/>
                  <a:t>the</a:t>
                </a:r>
                <a:r>
                  <a:rPr lang="nl-NL" sz="2400" b="1" dirty="0"/>
                  <a:t> </a:t>
                </a:r>
                <a:r>
                  <a:rPr lang="nl-NL" sz="2400" b="1" dirty="0" err="1"/>
                  <a:t>average</a:t>
                </a:r>
                <a:r>
                  <a:rPr lang="nl-NL" sz="2400" b="1" dirty="0"/>
                  <a:t> </a:t>
                </a:r>
                <a:r>
                  <a:rPr lang="nl-NL" sz="2400" b="1" dirty="0" err="1"/>
                  <a:t>surprisal</a:t>
                </a:r>
                <a:r>
                  <a:rPr lang="nl-NL" sz="2400" b="1" dirty="0"/>
                  <a:t> </a:t>
                </a:r>
                <a:r>
                  <a:rPr lang="nl-NL" sz="2400" b="1" dirty="0" err="1"/>
                  <a:t>measured</a:t>
                </a:r>
                <a:r>
                  <a:rPr lang="nl-NL" sz="2400" b="1" dirty="0"/>
                  <a:t> in bits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9E65E6-7623-151A-92D0-E6DC8EF62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08" y="2996689"/>
                <a:ext cx="5935802" cy="1727204"/>
              </a:xfrm>
              <a:prstGeom prst="rect">
                <a:avLst/>
              </a:prstGeom>
              <a:blipFill>
                <a:blip r:embed="rId3"/>
                <a:stretch>
                  <a:fillRect l="-1496" t="-54412" b="-83088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46FA0DC-EB8B-C0A7-3D49-CB2EFA5D5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2143" y="2848098"/>
            <a:ext cx="6069180" cy="316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58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494957"/>
            <a:ext cx="12192000" cy="928694"/>
          </a:xfrm>
        </p:spPr>
        <p:txBody>
          <a:bodyPr/>
          <a:lstStyle/>
          <a:p>
            <a:pPr algn="ctr"/>
            <a:r>
              <a:rPr lang="en-US" sz="4000" dirty="0"/>
              <a:t>What will you Learn from this Talk?</a:t>
            </a:r>
            <a:endParaRPr lang="de-DE" sz="40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001241" y="1994537"/>
            <a:ext cx="4434100" cy="327469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sz="3300" dirty="0">
                <a:cs typeface="Arial" charset="0"/>
              </a:rPr>
              <a:t>Logarithms</a:t>
            </a:r>
          </a:p>
          <a:p>
            <a:pPr marL="342900" indent="-34290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sz="3300" dirty="0">
                <a:cs typeface="Arial" charset="0"/>
              </a:rPr>
              <a:t>Shannon Entropy</a:t>
            </a:r>
          </a:p>
          <a:p>
            <a:pPr marL="342900" indent="-34290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sz="3300" dirty="0">
                <a:cs typeface="Arial" charset="0"/>
              </a:rPr>
              <a:t>Data Compression</a:t>
            </a:r>
          </a:p>
          <a:p>
            <a:pPr marL="342900" indent="-34290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sz="3300" dirty="0">
                <a:cs typeface="Arial" charset="0"/>
              </a:rPr>
              <a:t>Error Correction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862637" y="3546718"/>
            <a:ext cx="4241233" cy="74979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58926" y="620688"/>
            <a:ext cx="360611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09686871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2FAEFCF-6AB3-F7B5-D55F-4ED5D1BDF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869" y="89763"/>
            <a:ext cx="10515600" cy="1325563"/>
          </a:xfrm>
        </p:spPr>
        <p:txBody>
          <a:bodyPr/>
          <a:lstStyle/>
          <a:p>
            <a:r>
              <a:rPr lang="en-NL" dirty="0"/>
              <a:t>Data Compression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E267C0E-ED1C-1B00-90DB-17359EAFED02}"/>
              </a:ext>
            </a:extLst>
          </p:cNvPr>
          <p:cNvGrpSpPr/>
          <p:nvPr/>
        </p:nvGrpSpPr>
        <p:grpSpPr>
          <a:xfrm>
            <a:off x="832935" y="1028710"/>
            <a:ext cx="2077997" cy="2281325"/>
            <a:chOff x="4125143" y="2567244"/>
            <a:chExt cx="3643465" cy="4061561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" name="3D Model 5" descr="Surprise Box">
                  <a:extLst>
                    <a:ext uri="{FF2B5EF4-FFF2-40B4-BE49-F238E27FC236}">
                      <a16:creationId xmlns:a16="http://schemas.microsoft.com/office/drawing/2014/main" id="{98560AE4-7DEC-56C0-6351-907958D1702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34970690"/>
                    </p:ext>
                  </p:extLst>
                </p:nvPr>
              </p:nvGraphicFramePr>
              <p:xfrm>
                <a:off x="4125143" y="2610448"/>
                <a:ext cx="3643465" cy="4018357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2077997" cy="2257058"/>
                      </a:xfrm>
                      <a:prstGeom prst="rect">
                        <a:avLst/>
                      </a:prstGeom>
                    </am3d:spPr>
                    <am3d:camera>
                      <am3d:pos x="0" y="0" z="7735247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56227541" d="1000000"/>
                      <am3d:preTrans dx="-754209" dy="-17346238" dz="-19715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805050" ay="2032035" az="9595804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267558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" name="3D Model 5" descr="Surprise Box">
                  <a:extLst>
                    <a:ext uri="{FF2B5EF4-FFF2-40B4-BE49-F238E27FC236}">
                      <a16:creationId xmlns:a16="http://schemas.microsoft.com/office/drawing/2014/main" id="{98560AE4-7DEC-56C0-6351-907958D1702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32935" y="1052977"/>
                  <a:ext cx="2077997" cy="22570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" name="3D Model 1" descr="Red button">
                  <a:extLst>
                    <a:ext uri="{FF2B5EF4-FFF2-40B4-BE49-F238E27FC236}">
                      <a16:creationId xmlns:a16="http://schemas.microsoft.com/office/drawing/2014/main" id="{01EAEF72-5294-9375-096C-6A23D16D465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987892" y="2567244"/>
                <a:ext cx="1597236" cy="1216943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910960" cy="683541"/>
                      </a:xfrm>
                      <a:prstGeom prst="rect">
                        <a:avLst/>
                      </a:prstGeom>
                    </am3d:spPr>
                    <am3d:camera>
                      <am3d:pos x="0" y="0" z="6871282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71573" d="1000000"/>
                      <am3d:preTrans dx="-469" dy="-6873270" dz="67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010597" ay="-1533317" az="-446414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102137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" name="3D Model 1" descr="Red button">
                  <a:extLst>
                    <a:ext uri="{FF2B5EF4-FFF2-40B4-BE49-F238E27FC236}">
                      <a16:creationId xmlns:a16="http://schemas.microsoft.com/office/drawing/2014/main" id="{01EAEF72-5294-9375-096C-6A23D16D465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24991" y="1028710"/>
                  <a:ext cx="910960" cy="683541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15BAB24-A052-E399-76E2-D455E1152D93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-15000" contrast="15000"/>
          </a:blip>
          <a:stretch>
            <a:fillRect/>
          </a:stretch>
        </p:blipFill>
        <p:spPr>
          <a:xfrm>
            <a:off x="3243813" y="1416957"/>
            <a:ext cx="941608" cy="9416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43A902-836E-09B9-CFB7-6005114787E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-15000" contrast="15000"/>
          </a:blip>
          <a:stretch>
            <a:fillRect/>
          </a:stretch>
        </p:blipFill>
        <p:spPr>
          <a:xfrm>
            <a:off x="4185421" y="1466984"/>
            <a:ext cx="830027" cy="8415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D6676A-B163-6C4A-D782-664BAE3D71F6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-15000" contrast="15000"/>
          </a:blip>
          <a:stretch>
            <a:fillRect/>
          </a:stretch>
        </p:blipFill>
        <p:spPr>
          <a:xfrm>
            <a:off x="5084043" y="1416957"/>
            <a:ext cx="941608" cy="9416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DD6A22-707B-5662-920A-BCB40EE58DD9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-15000" contrast="15000"/>
          </a:blip>
          <a:stretch>
            <a:fillRect/>
          </a:stretch>
        </p:blipFill>
        <p:spPr>
          <a:xfrm>
            <a:off x="6059941" y="1466984"/>
            <a:ext cx="830027" cy="8415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8CF0EBA-9832-204F-9CCA-888A80D33216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-15000" contrast="15000"/>
          </a:blip>
          <a:stretch>
            <a:fillRect/>
          </a:stretch>
        </p:blipFill>
        <p:spPr>
          <a:xfrm>
            <a:off x="6958563" y="1416957"/>
            <a:ext cx="941608" cy="9416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82B6DEF-7706-7CB0-ECBE-5844F156371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-15000" contrast="15000"/>
          </a:blip>
          <a:stretch>
            <a:fillRect/>
          </a:stretch>
        </p:blipFill>
        <p:spPr>
          <a:xfrm>
            <a:off x="7918683" y="1416957"/>
            <a:ext cx="941608" cy="9416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B13B575-C575-AB0F-416E-5A184D21F808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-15000" contrast="15000"/>
          </a:blip>
          <a:stretch>
            <a:fillRect/>
          </a:stretch>
        </p:blipFill>
        <p:spPr>
          <a:xfrm>
            <a:off x="8867373" y="1416957"/>
            <a:ext cx="941608" cy="9416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4307531-6FDB-6058-879F-5A0491C4E20D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-15000" contrast="15000"/>
          </a:blip>
          <a:stretch>
            <a:fillRect/>
          </a:stretch>
        </p:blipFill>
        <p:spPr>
          <a:xfrm>
            <a:off x="9820411" y="1466984"/>
            <a:ext cx="830027" cy="84155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4E7B7A5-78BA-8492-28D8-6D32579164DB}"/>
              </a:ext>
            </a:extLst>
          </p:cNvPr>
          <p:cNvSpPr txBox="1"/>
          <p:nvPr/>
        </p:nvSpPr>
        <p:spPr>
          <a:xfrm>
            <a:off x="3348990" y="2484086"/>
            <a:ext cx="1895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800" dirty="0"/>
              <a:t>01010001…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3351EE-1BFA-6AB4-4B6D-D71375FD52F1}"/>
              </a:ext>
            </a:extLst>
          </p:cNvPr>
          <p:cNvSpPr txBox="1"/>
          <p:nvPr/>
        </p:nvSpPr>
        <p:spPr>
          <a:xfrm>
            <a:off x="3348990" y="3110622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 e f t t s r l o p q z d 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824303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2FAEFCF-6AB3-F7B5-D55F-4ED5D1BDF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869" y="89763"/>
            <a:ext cx="10515600" cy="1325563"/>
          </a:xfrm>
        </p:spPr>
        <p:txBody>
          <a:bodyPr/>
          <a:lstStyle/>
          <a:p>
            <a:r>
              <a:rPr lang="en-NL" dirty="0"/>
              <a:t>Data Compression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0B1AD8F-FA6B-4D45-C274-EFD3EF9309AB}"/>
              </a:ext>
            </a:extLst>
          </p:cNvPr>
          <p:cNvGrpSpPr/>
          <p:nvPr/>
        </p:nvGrpSpPr>
        <p:grpSpPr>
          <a:xfrm>
            <a:off x="683768" y="1232072"/>
            <a:ext cx="1602810" cy="1761448"/>
            <a:chOff x="4125145" y="2567244"/>
            <a:chExt cx="3322733" cy="3707826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1" name="3D Model 30" descr="Surprise Box">
                  <a:extLst>
                    <a:ext uri="{FF2B5EF4-FFF2-40B4-BE49-F238E27FC236}">
                      <a16:creationId xmlns:a16="http://schemas.microsoft.com/office/drawing/2014/main" id="{1D22C7E7-4429-41B0-281F-3AD26A43726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61628751"/>
                    </p:ext>
                  </p:extLst>
                </p:nvPr>
              </p:nvGraphicFramePr>
              <p:xfrm>
                <a:off x="4125145" y="2610448"/>
                <a:ext cx="3322733" cy="3664622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602810" cy="1740923"/>
                      </a:xfrm>
                      <a:prstGeom prst="rect">
                        <a:avLst/>
                      </a:prstGeom>
                    </am3d:spPr>
                    <am3d:camera>
                      <am3d:pos x="0" y="0" z="7735247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56227541" d="1000000"/>
                      <am3d:preTrans dx="-754209" dy="-17346238" dz="-19715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805050" ay="2032035" az="9595804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212666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1" name="3D Model 30" descr="Surprise Box">
                  <a:extLst>
                    <a:ext uri="{FF2B5EF4-FFF2-40B4-BE49-F238E27FC236}">
                      <a16:creationId xmlns:a16="http://schemas.microsoft.com/office/drawing/2014/main" id="{1D22C7E7-4429-41B0-281F-3AD26A4372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83768" y="1252597"/>
                  <a:ext cx="1602810" cy="17409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2" name="3D Model 31" descr="Red button">
                  <a:extLst>
                    <a:ext uri="{FF2B5EF4-FFF2-40B4-BE49-F238E27FC236}">
                      <a16:creationId xmlns:a16="http://schemas.microsoft.com/office/drawing/2014/main" id="{A9979F5A-A135-F0E5-AC68-BBF58CF99F3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613962249"/>
                    </p:ext>
                  </p:extLst>
                </p:nvPr>
              </p:nvGraphicFramePr>
              <p:xfrm>
                <a:off x="4987892" y="2567244"/>
                <a:ext cx="1597236" cy="1216943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770470" cy="578124"/>
                      </a:xfrm>
                      <a:prstGeom prst="rect">
                        <a:avLst/>
                      </a:prstGeom>
                    </am3d:spPr>
                    <am3d:camera>
                      <am3d:pos x="0" y="0" z="6871282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71573" d="1000000"/>
                      <am3d:preTrans dx="-469" dy="-6873270" dz="67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010597" ay="-1533317" az="-446414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90331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2" name="3D Model 31" descr="Red button">
                  <a:extLst>
                    <a:ext uri="{FF2B5EF4-FFF2-40B4-BE49-F238E27FC236}">
                      <a16:creationId xmlns:a16="http://schemas.microsoft.com/office/drawing/2014/main" id="{A9979F5A-A135-F0E5-AC68-BBF58CF99F3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99937" y="1232072"/>
                  <a:ext cx="770470" cy="578124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3" name="Right Arrow 32">
            <a:extLst>
              <a:ext uri="{FF2B5EF4-FFF2-40B4-BE49-F238E27FC236}">
                <a16:creationId xmlns:a16="http://schemas.microsoft.com/office/drawing/2014/main" id="{7E92664E-2FE0-8C18-DDC7-857E8C6BB88C}"/>
              </a:ext>
            </a:extLst>
          </p:cNvPr>
          <p:cNvSpPr/>
          <p:nvPr/>
        </p:nvSpPr>
        <p:spPr>
          <a:xfrm>
            <a:off x="2286576" y="1521134"/>
            <a:ext cx="1759644" cy="11763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 dirty="0"/>
              <a:t>data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907E067-CE2A-889C-30F8-0DBA8053E209}"/>
              </a:ext>
            </a:extLst>
          </p:cNvPr>
          <p:cNvGrpSpPr/>
          <p:nvPr/>
        </p:nvGrpSpPr>
        <p:grpSpPr>
          <a:xfrm>
            <a:off x="4309110" y="1232072"/>
            <a:ext cx="1817370" cy="1748790"/>
            <a:chOff x="4309110" y="1232072"/>
            <a:chExt cx="1817370" cy="1748790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B678719-025C-8DE1-AF4C-5391B9D0976D}"/>
                </a:ext>
              </a:extLst>
            </p:cNvPr>
            <p:cNvSpPr/>
            <p:nvPr/>
          </p:nvSpPr>
          <p:spPr>
            <a:xfrm>
              <a:off x="4309110" y="1232072"/>
              <a:ext cx="1817370" cy="174879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C2239DC-F23E-FEF8-7338-400BD1F06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85102" y="1340657"/>
              <a:ext cx="1665386" cy="1531620"/>
            </a:xfrm>
            <a:prstGeom prst="rect">
              <a:avLst/>
            </a:prstGeom>
          </p:spPr>
        </p:pic>
      </p:grpSp>
      <p:sp>
        <p:nvSpPr>
          <p:cNvPr id="36" name="Right Arrow 35">
            <a:extLst>
              <a:ext uri="{FF2B5EF4-FFF2-40B4-BE49-F238E27FC236}">
                <a16:creationId xmlns:a16="http://schemas.microsoft.com/office/drawing/2014/main" id="{B47ACDD9-B81E-F897-A061-1DC1E99F69CF}"/>
              </a:ext>
            </a:extLst>
          </p:cNvPr>
          <p:cNvSpPr/>
          <p:nvPr/>
        </p:nvSpPr>
        <p:spPr>
          <a:xfrm>
            <a:off x="6298506" y="1889834"/>
            <a:ext cx="1542474" cy="4664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 dirty="0"/>
              <a:t>L bits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B78EBB8-D300-DFFB-8343-096BBFE0461B}"/>
              </a:ext>
            </a:extLst>
          </p:cNvPr>
          <p:cNvGrpSpPr/>
          <p:nvPr/>
        </p:nvGrpSpPr>
        <p:grpSpPr>
          <a:xfrm>
            <a:off x="8127018" y="1204767"/>
            <a:ext cx="1817370" cy="1803400"/>
            <a:chOff x="8298180" y="1204767"/>
            <a:chExt cx="1817370" cy="1803400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208CFEA2-201F-8794-5977-9EB55865FB38}"/>
                </a:ext>
              </a:extLst>
            </p:cNvPr>
            <p:cNvSpPr/>
            <p:nvPr/>
          </p:nvSpPr>
          <p:spPr>
            <a:xfrm>
              <a:off x="8298180" y="1232072"/>
              <a:ext cx="1817370" cy="174879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0281700-A71B-7D4A-1F5C-D11DB32F7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12150" y="1204767"/>
              <a:ext cx="1803400" cy="1803400"/>
            </a:xfrm>
            <a:prstGeom prst="rect">
              <a:avLst/>
            </a:prstGeom>
          </p:spPr>
        </p:pic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57B14299-09F1-0590-E33B-A815A74552C8}"/>
              </a:ext>
            </a:extLst>
          </p:cNvPr>
          <p:cNvSpPr/>
          <p:nvPr/>
        </p:nvSpPr>
        <p:spPr>
          <a:xfrm>
            <a:off x="10230426" y="1521134"/>
            <a:ext cx="1759644" cy="11763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 dirty="0"/>
              <a:t>data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72388F-52CB-ED44-8346-1F412F3BF788}"/>
              </a:ext>
            </a:extLst>
          </p:cNvPr>
          <p:cNvSpPr txBox="1"/>
          <p:nvPr/>
        </p:nvSpPr>
        <p:spPr>
          <a:xfrm>
            <a:off x="1070134" y="3515725"/>
            <a:ext cx="829532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2400" dirty="0"/>
              <a:t>How much “information” is contained in the data?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400" dirty="0"/>
              <a:t>compress it into minimal number of L bits (per source symbol)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so that </a:t>
            </a:r>
            <a:r>
              <a:rPr lang="en-NL" sz="2400" dirty="0"/>
              <a:t>data can still be recovered perfectly</a:t>
            </a:r>
          </a:p>
          <a:p>
            <a:r>
              <a:rPr lang="en-NL" sz="2400" dirty="0"/>
              <a:t>⇒ average information content is L bits per symbol</a:t>
            </a:r>
          </a:p>
        </p:txBody>
      </p:sp>
      <p:pic>
        <p:nvPicPr>
          <p:cNvPr id="47" name="Picture 2">
            <a:extLst>
              <a:ext uri="{FF2B5EF4-FFF2-40B4-BE49-F238E27FC236}">
                <a16:creationId xmlns:a16="http://schemas.microsoft.com/office/drawing/2014/main" id="{1ADAA278-7AC3-11C6-55E2-EEC0569BD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936" y="2304227"/>
            <a:ext cx="1719289" cy="128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E32B596F-33FA-4711-FC6E-CE6FCEFA5F60}"/>
              </a:ext>
            </a:extLst>
          </p:cNvPr>
          <p:cNvSpPr/>
          <p:nvPr/>
        </p:nvSpPr>
        <p:spPr>
          <a:xfrm>
            <a:off x="1099937" y="5257041"/>
            <a:ext cx="6097904" cy="87410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L" sz="3200" b="1" dirty="0">
                <a:solidFill>
                  <a:schemeClr val="tx1"/>
                </a:solidFill>
              </a:rPr>
              <a:t>Shannon: L ≈ H( data distribution )</a:t>
            </a:r>
          </a:p>
        </p:txBody>
      </p:sp>
    </p:spTree>
    <p:extLst>
      <p:ext uri="{BB962C8B-B14F-4D97-AF65-F5344CB8AC3E}">
        <p14:creationId xmlns:p14="http://schemas.microsoft.com/office/powerpoint/2010/main" val="730809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2FAEFCF-6AB3-F7B5-D55F-4ED5D1BDF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869" y="89763"/>
            <a:ext cx="10515600" cy="1325563"/>
          </a:xfrm>
        </p:spPr>
        <p:txBody>
          <a:bodyPr/>
          <a:lstStyle/>
          <a:p>
            <a:r>
              <a:rPr lang="en-NL" dirty="0"/>
              <a:t>Proof: L &gt;= H( data distribution 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72388F-52CB-ED44-8346-1F412F3BF788}"/>
              </a:ext>
            </a:extLst>
          </p:cNvPr>
          <p:cNvSpPr txBox="1"/>
          <p:nvPr/>
        </p:nvSpPr>
        <p:spPr>
          <a:xfrm>
            <a:off x="567869" y="2217988"/>
            <a:ext cx="108164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400" dirty="0"/>
              <a:t>We want </a:t>
            </a:r>
            <a:r>
              <a:rPr lang="nl-NL" sz="2400" dirty="0" err="1"/>
              <a:t>to</a:t>
            </a:r>
            <a:r>
              <a:rPr lang="nl-NL" sz="2400" dirty="0"/>
              <a:t> prove </a:t>
            </a:r>
            <a:r>
              <a:rPr lang="nl-NL" sz="2400" dirty="0" err="1"/>
              <a:t>that</a:t>
            </a:r>
            <a:r>
              <a:rPr lang="nl-NL" sz="2400" dirty="0"/>
              <a:t> at </a:t>
            </a:r>
            <a:r>
              <a:rPr lang="nl-NL" sz="2400" dirty="0" err="1"/>
              <a:t>least</a:t>
            </a:r>
            <a:r>
              <a:rPr lang="nl-NL" sz="2400" dirty="0"/>
              <a:t> H(dist) bits per source </a:t>
            </a:r>
            <a:r>
              <a:rPr lang="nl-NL" sz="2400" dirty="0" err="1"/>
              <a:t>symbol</a:t>
            </a:r>
            <a:r>
              <a:rPr lang="nl-NL" sz="2400" dirty="0"/>
              <a:t> are </a:t>
            </a:r>
            <a:r>
              <a:rPr lang="nl-NL" sz="2400" dirty="0" err="1"/>
              <a:t>required</a:t>
            </a:r>
            <a:r>
              <a:rPr lang="nl-NL" sz="2400" dirty="0"/>
              <a:t> no matter </a:t>
            </a:r>
            <a:r>
              <a:rPr lang="nl-NL" sz="2400" dirty="0" err="1"/>
              <a:t>what</a:t>
            </a:r>
            <a:r>
              <a:rPr lang="nl-NL" sz="2400" dirty="0"/>
              <a:t> </a:t>
            </a:r>
            <a:r>
              <a:rPr lang="nl-NL" sz="2400" dirty="0" err="1"/>
              <a:t>compression</a:t>
            </a:r>
            <a:r>
              <a:rPr lang="nl-NL" sz="2400" dirty="0"/>
              <a:t> </a:t>
            </a:r>
            <a:r>
              <a:rPr lang="nl-NL" sz="2400" dirty="0" err="1"/>
              <a:t>scheme</a:t>
            </a:r>
            <a:r>
              <a:rPr lang="nl-NL" sz="2400" dirty="0"/>
              <a:t> is </a:t>
            </a:r>
            <a:r>
              <a:rPr lang="nl-NL" sz="2400" dirty="0" err="1"/>
              <a:t>used</a:t>
            </a:r>
            <a:r>
              <a:rPr lang="nl-NL" sz="2400" dirty="0"/>
              <a:t>.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E32B596F-33FA-4711-FC6E-CE6FCEFA5F60}"/>
              </a:ext>
            </a:extLst>
          </p:cNvPr>
          <p:cNvSpPr/>
          <p:nvPr/>
        </p:nvSpPr>
        <p:spPr>
          <a:xfrm>
            <a:off x="567869" y="1154369"/>
            <a:ext cx="6097904" cy="87410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L" sz="3200" b="1" dirty="0">
                <a:solidFill>
                  <a:schemeClr val="tx1"/>
                </a:solidFill>
              </a:rPr>
              <a:t>Shannon: L ≈ H( data distribution 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A50E5E-7965-CC07-0B52-E6D4DCC86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80" y="289560"/>
            <a:ext cx="3610610" cy="5950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602BE31-2B8F-4A07-0724-89D53F6CC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0" y="3238500"/>
            <a:ext cx="9093200" cy="3238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D9C0964-D1AB-C7BC-9A92-74F88CF447D1}"/>
              </a:ext>
            </a:extLst>
          </p:cNvPr>
          <p:cNvSpPr/>
          <p:nvPr/>
        </p:nvSpPr>
        <p:spPr>
          <a:xfrm>
            <a:off x="11083469" y="6360884"/>
            <a:ext cx="232231" cy="2322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C417C-21AE-23CD-7005-4B34D73C3E19}"/>
              </a:ext>
            </a:extLst>
          </p:cNvPr>
          <p:cNvSpPr txBox="1"/>
          <p:nvPr/>
        </p:nvSpPr>
        <p:spPr>
          <a:xfrm>
            <a:off x="11384280" y="6292333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qed</a:t>
            </a:r>
          </a:p>
        </p:txBody>
      </p:sp>
    </p:spTree>
    <p:extLst>
      <p:ext uri="{BB962C8B-B14F-4D97-AF65-F5344CB8AC3E}">
        <p14:creationId xmlns:p14="http://schemas.microsoft.com/office/powerpoint/2010/main" val="3327179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2FAEFCF-6AB3-F7B5-D55F-4ED5D1BDF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869" y="89763"/>
            <a:ext cx="10515600" cy="1325563"/>
          </a:xfrm>
        </p:spPr>
        <p:txBody>
          <a:bodyPr/>
          <a:lstStyle/>
          <a:p>
            <a:r>
              <a:rPr lang="en-NL" dirty="0"/>
              <a:t>Proof: L &lt;= H( data distribution 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72388F-52CB-ED44-8346-1F412F3BF788}"/>
              </a:ext>
            </a:extLst>
          </p:cNvPr>
          <p:cNvSpPr txBox="1"/>
          <p:nvPr/>
        </p:nvSpPr>
        <p:spPr>
          <a:xfrm>
            <a:off x="567868" y="2308249"/>
            <a:ext cx="87704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400" dirty="0"/>
              <a:t>We </a:t>
            </a:r>
            <a:r>
              <a:rPr lang="nl-NL" sz="2400" dirty="0" err="1"/>
              <a:t>give</a:t>
            </a:r>
            <a:r>
              <a:rPr lang="nl-NL" sz="2400" dirty="0"/>
              <a:t> a </a:t>
            </a:r>
            <a:r>
              <a:rPr lang="nl-NL" sz="2400" dirty="0" err="1"/>
              <a:t>compression</a:t>
            </a:r>
            <a:r>
              <a:rPr lang="nl-NL" sz="2400" dirty="0"/>
              <a:t> </a:t>
            </a:r>
            <a:r>
              <a:rPr lang="nl-NL" sz="2400" dirty="0" err="1"/>
              <a:t>method</a:t>
            </a:r>
            <a:r>
              <a:rPr lang="nl-NL" sz="2400" dirty="0"/>
              <a:t> </a:t>
            </a:r>
            <a:r>
              <a:rPr lang="nl-NL" sz="2400" dirty="0" err="1"/>
              <a:t>that</a:t>
            </a:r>
            <a:r>
              <a:rPr lang="nl-NL" sz="2400" dirty="0"/>
              <a:t> </a:t>
            </a:r>
            <a:r>
              <a:rPr lang="nl-NL" sz="2400" dirty="0" err="1"/>
              <a:t>uses</a:t>
            </a:r>
            <a:r>
              <a:rPr lang="nl-NL" sz="2400" dirty="0"/>
              <a:t> H(dist) bits per </a:t>
            </a:r>
            <a:r>
              <a:rPr lang="nl-NL" sz="2400" dirty="0" err="1"/>
              <a:t>symbol</a:t>
            </a:r>
            <a:r>
              <a:rPr lang="nl-NL" sz="2400" dirty="0"/>
              <a:t>.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E32B596F-33FA-4711-FC6E-CE6FCEFA5F60}"/>
              </a:ext>
            </a:extLst>
          </p:cNvPr>
          <p:cNvSpPr/>
          <p:nvPr/>
        </p:nvSpPr>
        <p:spPr>
          <a:xfrm>
            <a:off x="567869" y="1154369"/>
            <a:ext cx="6097904" cy="87410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L" sz="3200" b="1" dirty="0">
                <a:solidFill>
                  <a:schemeClr val="tx1"/>
                </a:solidFill>
              </a:rPr>
              <a:t>Shannon: L ≈ H( data distribution 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A50E5E-7965-CC07-0B52-E6D4DCC86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80" y="289560"/>
            <a:ext cx="3610610" cy="595022"/>
          </a:xfrm>
          <a:prstGeom prst="rect">
            <a:avLst/>
          </a:prstGeom>
        </p:spPr>
      </p:pic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72061A72-2A8D-701A-A2C7-6592878DC2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442089"/>
              </p:ext>
            </p:extLst>
          </p:nvPr>
        </p:nvGraphicFramePr>
        <p:xfrm>
          <a:off x="731520" y="3675676"/>
          <a:ext cx="4046221" cy="2847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7804">
                  <a:extLst>
                    <a:ext uri="{9D8B030D-6E8A-4147-A177-3AD203B41FA5}">
                      <a16:colId xmlns:a16="http://schemas.microsoft.com/office/drawing/2014/main" val="424276721"/>
                    </a:ext>
                  </a:extLst>
                </a:gridCol>
                <a:gridCol w="1449677">
                  <a:extLst>
                    <a:ext uri="{9D8B030D-6E8A-4147-A177-3AD203B41FA5}">
                      <a16:colId xmlns:a16="http://schemas.microsoft.com/office/drawing/2014/main" val="4074343689"/>
                    </a:ext>
                  </a:extLst>
                </a:gridCol>
                <a:gridCol w="1348740">
                  <a:extLst>
                    <a:ext uri="{9D8B030D-6E8A-4147-A177-3AD203B41FA5}">
                      <a16:colId xmlns:a16="http://schemas.microsoft.com/office/drawing/2014/main" val="714378612"/>
                    </a:ext>
                  </a:extLst>
                </a:gridCol>
              </a:tblGrid>
              <a:tr h="474660">
                <a:tc>
                  <a:txBody>
                    <a:bodyPr/>
                    <a:lstStyle/>
                    <a:p>
                      <a:r>
                        <a:rPr lang="en-NL" sz="2000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000" dirty="0"/>
                        <a:t>Code word</a:t>
                      </a:r>
                      <a:endParaRPr lang="en-N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2000" dirty="0"/>
                        <a:t>probability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526233"/>
                  </a:ext>
                </a:extLst>
              </a:tr>
              <a:tr h="474660">
                <a:tc>
                  <a:txBody>
                    <a:bodyPr/>
                    <a:lstStyle/>
                    <a:p>
                      <a:r>
                        <a:rPr lang="en-NL" sz="20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NL" sz="2000" dirty="0">
                          <a:solidFill>
                            <a:schemeClr val="accent2"/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NL" sz="2000" dirty="0"/>
                        <a:t>0.25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4431127"/>
                  </a:ext>
                </a:extLst>
              </a:tr>
              <a:tr h="474660">
                <a:tc>
                  <a:txBody>
                    <a:bodyPr/>
                    <a:lstStyle/>
                    <a:p>
                      <a:r>
                        <a:rPr lang="en-NL" sz="20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NL" sz="2000" dirty="0">
                          <a:solidFill>
                            <a:schemeClr val="accent2"/>
                          </a:solidFill>
                        </a:rPr>
                        <a:t>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NL" sz="2000" dirty="0"/>
                        <a:t>0.25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0269470"/>
                  </a:ext>
                </a:extLst>
              </a:tr>
              <a:tr h="474660">
                <a:tc>
                  <a:txBody>
                    <a:bodyPr/>
                    <a:lstStyle/>
                    <a:p>
                      <a:r>
                        <a:rPr lang="en-NL" sz="20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NL" sz="2000" dirty="0">
                          <a:solidFill>
                            <a:schemeClr val="accent2"/>
                          </a:solidFill>
                        </a:rPr>
                        <a:t>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NL" sz="2000" dirty="0"/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789700"/>
                  </a:ext>
                </a:extLst>
              </a:tr>
              <a:tr h="474660">
                <a:tc>
                  <a:txBody>
                    <a:bodyPr/>
                    <a:lstStyle/>
                    <a:p>
                      <a:r>
                        <a:rPr lang="en-NL" sz="2000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NL" sz="2000" dirty="0">
                          <a:solidFill>
                            <a:schemeClr val="accent2"/>
                          </a:solidFill>
                        </a:rPr>
                        <a:t>110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NL" sz="2000" dirty="0"/>
                        <a:t>0.15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8475492"/>
                  </a:ext>
                </a:extLst>
              </a:tr>
              <a:tr h="474660">
                <a:tc>
                  <a:txBody>
                    <a:bodyPr/>
                    <a:lstStyle/>
                    <a:p>
                      <a:r>
                        <a:rPr lang="en-NL" sz="2000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NL" sz="2000" dirty="0">
                          <a:solidFill>
                            <a:schemeClr val="accent2"/>
                          </a:solidFill>
                        </a:rPr>
                        <a:t>111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NL" sz="2000" dirty="0"/>
                        <a:t>0.15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6680889"/>
                  </a:ext>
                </a:extLst>
              </a:tr>
            </a:tbl>
          </a:graphicData>
        </a:graphic>
      </p:graphicFrame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98CCD43-1B1B-5011-A030-B94DDC6BED20}"/>
              </a:ext>
            </a:extLst>
          </p:cNvPr>
          <p:cNvCxnSpPr/>
          <p:nvPr/>
        </p:nvCxnSpPr>
        <p:spPr>
          <a:xfrm>
            <a:off x="4777741" y="5762596"/>
            <a:ext cx="697230" cy="29718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9E959F-3E49-D89C-F4A2-7CACC82EA43E}"/>
              </a:ext>
            </a:extLst>
          </p:cNvPr>
          <p:cNvCxnSpPr>
            <a:cxnSpLocks/>
          </p:cNvCxnSpPr>
          <p:nvPr/>
        </p:nvCxnSpPr>
        <p:spPr>
          <a:xfrm flipV="1">
            <a:off x="4789171" y="6059776"/>
            <a:ext cx="697230" cy="21717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BFC83E0-2276-39CE-0F83-E5B577047C23}"/>
              </a:ext>
            </a:extLst>
          </p:cNvPr>
          <p:cNvSpPr txBox="1"/>
          <p:nvPr/>
        </p:nvSpPr>
        <p:spPr>
          <a:xfrm>
            <a:off x="5497831" y="5859721"/>
            <a:ext cx="508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dirty="0"/>
              <a:t>0.3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C049483-7AB5-A6AD-A233-6E7F1F8C4A26}"/>
              </a:ext>
            </a:extLst>
          </p:cNvPr>
          <p:cNvCxnSpPr/>
          <p:nvPr/>
        </p:nvCxnSpPr>
        <p:spPr>
          <a:xfrm>
            <a:off x="5760721" y="4882486"/>
            <a:ext cx="697230" cy="29718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15FEBD0-8D45-5FFF-AA65-58B79A36EFAD}"/>
              </a:ext>
            </a:extLst>
          </p:cNvPr>
          <p:cNvCxnSpPr>
            <a:cxnSpLocks/>
          </p:cNvCxnSpPr>
          <p:nvPr/>
        </p:nvCxnSpPr>
        <p:spPr>
          <a:xfrm flipV="1">
            <a:off x="5772151" y="5179666"/>
            <a:ext cx="697230" cy="21717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9D5A4DA-07BB-308D-0CF8-7D9AD6B05FED}"/>
              </a:ext>
            </a:extLst>
          </p:cNvPr>
          <p:cNvSpPr txBox="1"/>
          <p:nvPr/>
        </p:nvSpPr>
        <p:spPr>
          <a:xfrm>
            <a:off x="6480811" y="4979611"/>
            <a:ext cx="638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dirty="0"/>
              <a:t>0.45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8A2C219-3A14-ACE9-60AB-990E737247D2}"/>
              </a:ext>
            </a:extLst>
          </p:cNvPr>
          <p:cNvCxnSpPr>
            <a:cxnSpLocks/>
          </p:cNvCxnSpPr>
          <p:nvPr/>
        </p:nvCxnSpPr>
        <p:spPr>
          <a:xfrm>
            <a:off x="4789171" y="4893916"/>
            <a:ext cx="982980" cy="0"/>
          </a:xfrm>
          <a:prstGeom prst="line">
            <a:avLst/>
          </a:prstGeom>
          <a:ln w="508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D625165-F8EE-BDCE-42A1-C0ED2FCCE361}"/>
              </a:ext>
            </a:extLst>
          </p:cNvPr>
          <p:cNvCxnSpPr>
            <a:cxnSpLocks/>
          </p:cNvCxnSpPr>
          <p:nvPr/>
        </p:nvCxnSpPr>
        <p:spPr>
          <a:xfrm>
            <a:off x="4789171" y="5396836"/>
            <a:ext cx="982980" cy="0"/>
          </a:xfrm>
          <a:prstGeom prst="line">
            <a:avLst/>
          </a:prstGeom>
          <a:ln w="508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892E34A-426A-8310-F711-7EF122176734}"/>
              </a:ext>
            </a:extLst>
          </p:cNvPr>
          <p:cNvCxnSpPr>
            <a:cxnSpLocks/>
          </p:cNvCxnSpPr>
          <p:nvPr/>
        </p:nvCxnSpPr>
        <p:spPr>
          <a:xfrm>
            <a:off x="4800601" y="4425286"/>
            <a:ext cx="2318526" cy="0"/>
          </a:xfrm>
          <a:prstGeom prst="line">
            <a:avLst/>
          </a:prstGeom>
          <a:ln w="508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55FDFC-EC64-121F-7F90-5ADCBC0C0E4B}"/>
              </a:ext>
            </a:extLst>
          </p:cNvPr>
          <p:cNvCxnSpPr>
            <a:cxnSpLocks/>
          </p:cNvCxnSpPr>
          <p:nvPr/>
        </p:nvCxnSpPr>
        <p:spPr>
          <a:xfrm>
            <a:off x="5989321" y="6059776"/>
            <a:ext cx="1129806" cy="0"/>
          </a:xfrm>
          <a:prstGeom prst="line">
            <a:avLst/>
          </a:prstGeom>
          <a:ln w="508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A765D64-0BE2-B3EA-3EE3-59917108A6B5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7075171" y="4425286"/>
            <a:ext cx="767575" cy="1263045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F80F513-1796-D6B0-B199-9B4242357377}"/>
              </a:ext>
            </a:extLst>
          </p:cNvPr>
          <p:cNvCxnSpPr>
            <a:cxnSpLocks/>
            <a:endCxn id="60" idx="1"/>
          </p:cNvCxnSpPr>
          <p:nvPr/>
        </p:nvCxnSpPr>
        <p:spPr>
          <a:xfrm flipV="1">
            <a:off x="7109461" y="5688331"/>
            <a:ext cx="733285" cy="371445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A4D4519-7FCF-B1CB-A160-B195BDA0D44F}"/>
              </a:ext>
            </a:extLst>
          </p:cNvPr>
          <p:cNvSpPr txBox="1"/>
          <p:nvPr/>
        </p:nvSpPr>
        <p:spPr>
          <a:xfrm>
            <a:off x="7842746" y="5488276"/>
            <a:ext cx="638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dirty="0"/>
              <a:t>0.55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981871E-8954-BE74-452C-1A6CAA4BD316}"/>
              </a:ext>
            </a:extLst>
          </p:cNvPr>
          <p:cNvCxnSpPr>
            <a:cxnSpLocks/>
          </p:cNvCxnSpPr>
          <p:nvPr/>
        </p:nvCxnSpPr>
        <p:spPr>
          <a:xfrm>
            <a:off x="7109461" y="5191096"/>
            <a:ext cx="1280159" cy="0"/>
          </a:xfrm>
          <a:prstGeom prst="line">
            <a:avLst/>
          </a:prstGeom>
          <a:ln w="508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05C44A3-1E25-1C50-0B7C-47B5C417B434}"/>
              </a:ext>
            </a:extLst>
          </p:cNvPr>
          <p:cNvCxnSpPr/>
          <p:nvPr/>
        </p:nvCxnSpPr>
        <p:spPr>
          <a:xfrm>
            <a:off x="8469631" y="5191096"/>
            <a:ext cx="697230" cy="29718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CB5245E-DCF1-4461-256E-F095CD018D96}"/>
              </a:ext>
            </a:extLst>
          </p:cNvPr>
          <p:cNvCxnSpPr>
            <a:cxnSpLocks/>
          </p:cNvCxnSpPr>
          <p:nvPr/>
        </p:nvCxnSpPr>
        <p:spPr>
          <a:xfrm flipV="1">
            <a:off x="8481061" y="5488276"/>
            <a:ext cx="697230" cy="21717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260947A4-9873-6453-E449-BA9482ABA710}"/>
              </a:ext>
            </a:extLst>
          </p:cNvPr>
          <p:cNvSpPr txBox="1"/>
          <p:nvPr/>
        </p:nvSpPr>
        <p:spPr>
          <a:xfrm>
            <a:off x="9214347" y="528822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dirty="0"/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40B881A-A26D-87A1-0450-262C713C0188}"/>
              </a:ext>
            </a:extLst>
          </p:cNvPr>
          <p:cNvSpPr txBox="1"/>
          <p:nvPr/>
        </p:nvSpPr>
        <p:spPr>
          <a:xfrm>
            <a:off x="8597127" y="489960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FBC5B0-1256-5CED-84F0-F22096A91483}"/>
              </a:ext>
            </a:extLst>
          </p:cNvPr>
          <p:cNvSpPr txBox="1"/>
          <p:nvPr/>
        </p:nvSpPr>
        <p:spPr>
          <a:xfrm>
            <a:off x="8597127" y="560826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03F668B-2C22-FC53-C272-BD8F8D86CB0E}"/>
              </a:ext>
            </a:extLst>
          </p:cNvPr>
          <p:cNvSpPr txBox="1"/>
          <p:nvPr/>
        </p:nvSpPr>
        <p:spPr>
          <a:xfrm>
            <a:off x="5979657" y="460242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80940DD-CBAC-B844-5C9E-504194C17843}"/>
              </a:ext>
            </a:extLst>
          </p:cNvPr>
          <p:cNvSpPr txBox="1"/>
          <p:nvPr/>
        </p:nvSpPr>
        <p:spPr>
          <a:xfrm>
            <a:off x="5979657" y="531108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4C7DC42-1190-648E-BF8D-6B52A98A4669}"/>
              </a:ext>
            </a:extLst>
          </p:cNvPr>
          <p:cNvSpPr txBox="1"/>
          <p:nvPr/>
        </p:nvSpPr>
        <p:spPr>
          <a:xfrm>
            <a:off x="4870947" y="550539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A22BA88-C32B-2721-E416-FA5793456CC9}"/>
              </a:ext>
            </a:extLst>
          </p:cNvPr>
          <p:cNvSpPr txBox="1"/>
          <p:nvPr/>
        </p:nvSpPr>
        <p:spPr>
          <a:xfrm>
            <a:off x="4870947" y="616833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8E7BD0C-C813-1AD8-8E4D-D5B81E7D9B0C}"/>
              </a:ext>
            </a:extLst>
          </p:cNvPr>
          <p:cNvSpPr txBox="1"/>
          <p:nvPr/>
        </p:nvSpPr>
        <p:spPr>
          <a:xfrm>
            <a:off x="7318848" y="450233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87D1F7F-A338-9007-825A-49B7EB0569BE}"/>
              </a:ext>
            </a:extLst>
          </p:cNvPr>
          <p:cNvSpPr txBox="1"/>
          <p:nvPr/>
        </p:nvSpPr>
        <p:spPr>
          <a:xfrm>
            <a:off x="7488417" y="580257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5CC255D-5940-A8C7-B9A9-B7E95D3FEA5E}"/>
              </a:ext>
            </a:extLst>
          </p:cNvPr>
          <p:cNvSpPr txBox="1"/>
          <p:nvPr/>
        </p:nvSpPr>
        <p:spPr>
          <a:xfrm>
            <a:off x="647879" y="3072078"/>
            <a:ext cx="40462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400" dirty="0"/>
              <a:t>Huffman </a:t>
            </a:r>
            <a:r>
              <a:rPr lang="nl-NL" sz="2400" dirty="0" err="1"/>
              <a:t>coding</a:t>
            </a:r>
            <a:r>
              <a:rPr lang="nl-NL" sz="2400" dirty="0"/>
              <a:t> (</a:t>
            </a:r>
            <a:r>
              <a:rPr lang="nl-NL" sz="2400" dirty="0" err="1"/>
              <a:t>by</a:t>
            </a:r>
            <a:r>
              <a:rPr lang="nl-NL" sz="2400" dirty="0"/>
              <a:t> </a:t>
            </a:r>
            <a:r>
              <a:rPr lang="nl-NL" sz="2400" dirty="0" err="1"/>
              <a:t>example</a:t>
            </a:r>
            <a:r>
              <a:rPr lang="nl-NL" sz="2400" dirty="0"/>
              <a:t>):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08E69B0-24D5-2C42-29BB-E694351E6ADD}"/>
              </a:ext>
            </a:extLst>
          </p:cNvPr>
          <p:cNvSpPr txBox="1"/>
          <p:nvPr/>
        </p:nvSpPr>
        <p:spPr>
          <a:xfrm>
            <a:off x="4953088" y="3038451"/>
            <a:ext cx="49702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nl-NL" dirty="0"/>
              <a:t>Combine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two</a:t>
            </a:r>
            <a:r>
              <a:rPr lang="nl-NL" dirty="0"/>
              <a:t> </a:t>
            </a:r>
            <a:r>
              <a:rPr lang="nl-NL" dirty="0" err="1"/>
              <a:t>nodes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smallest</a:t>
            </a:r>
            <a:r>
              <a:rPr lang="nl-NL" dirty="0"/>
              <a:t> </a:t>
            </a:r>
            <a:r>
              <a:rPr lang="nl-NL" dirty="0" err="1"/>
              <a:t>probability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new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combined</a:t>
            </a:r>
            <a:r>
              <a:rPr lang="nl-NL" dirty="0"/>
              <a:t> </a:t>
            </a:r>
            <a:r>
              <a:rPr lang="nl-NL" dirty="0" err="1"/>
              <a:t>weight</a:t>
            </a:r>
            <a:endParaRPr lang="nl-NL" dirty="0"/>
          </a:p>
          <a:p>
            <a:pPr marL="342900" indent="-342900">
              <a:buAutoNum type="arabicPeriod"/>
            </a:pPr>
            <a:r>
              <a:rPr lang="nl-NL" dirty="0" err="1"/>
              <a:t>Codeword</a:t>
            </a:r>
            <a:r>
              <a:rPr lang="nl-NL" dirty="0"/>
              <a:t> is </a:t>
            </a:r>
            <a:r>
              <a:rPr lang="nl-NL" dirty="0" err="1"/>
              <a:t>given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route </a:t>
            </a:r>
            <a:r>
              <a:rPr lang="nl-NL" dirty="0" err="1"/>
              <a:t>from</a:t>
            </a:r>
            <a:r>
              <a:rPr lang="nl-NL" dirty="0"/>
              <a:t> root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leaf</a:t>
            </a:r>
            <a:endParaRPr lang="nl-NL" dirty="0"/>
          </a:p>
          <a:p>
            <a:pPr marL="342900" indent="-342900">
              <a:buAutoNum type="arabicPeriod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50019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2FAEFCF-6AB3-F7B5-D55F-4ED5D1BDF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869" y="89763"/>
            <a:ext cx="10515600" cy="1325563"/>
          </a:xfrm>
        </p:spPr>
        <p:txBody>
          <a:bodyPr/>
          <a:lstStyle/>
          <a:p>
            <a:r>
              <a:rPr lang="en-NL" dirty="0"/>
              <a:t>Proof: L &lt;= H( data distribution 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72388F-52CB-ED44-8346-1F412F3BF788}"/>
              </a:ext>
            </a:extLst>
          </p:cNvPr>
          <p:cNvSpPr txBox="1"/>
          <p:nvPr/>
        </p:nvSpPr>
        <p:spPr>
          <a:xfrm>
            <a:off x="567868" y="2308249"/>
            <a:ext cx="87704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400" dirty="0"/>
              <a:t>We </a:t>
            </a:r>
            <a:r>
              <a:rPr lang="nl-NL" sz="2400" dirty="0" err="1"/>
              <a:t>give</a:t>
            </a:r>
            <a:r>
              <a:rPr lang="nl-NL" sz="2400" dirty="0"/>
              <a:t> a </a:t>
            </a:r>
            <a:r>
              <a:rPr lang="nl-NL" sz="2400" dirty="0" err="1"/>
              <a:t>compression</a:t>
            </a:r>
            <a:r>
              <a:rPr lang="nl-NL" sz="2400" dirty="0"/>
              <a:t> </a:t>
            </a:r>
            <a:r>
              <a:rPr lang="nl-NL" sz="2400" dirty="0" err="1"/>
              <a:t>method</a:t>
            </a:r>
            <a:r>
              <a:rPr lang="nl-NL" sz="2400" dirty="0"/>
              <a:t> </a:t>
            </a:r>
            <a:r>
              <a:rPr lang="nl-NL" sz="2400" dirty="0" err="1"/>
              <a:t>that</a:t>
            </a:r>
            <a:r>
              <a:rPr lang="nl-NL" sz="2400" dirty="0"/>
              <a:t> </a:t>
            </a:r>
            <a:r>
              <a:rPr lang="nl-NL" sz="2400" dirty="0" err="1"/>
              <a:t>uses</a:t>
            </a:r>
            <a:r>
              <a:rPr lang="nl-NL" sz="2400" dirty="0"/>
              <a:t> H(dist) bits per </a:t>
            </a:r>
            <a:r>
              <a:rPr lang="nl-NL" sz="2400" dirty="0" err="1"/>
              <a:t>symbol</a:t>
            </a:r>
            <a:r>
              <a:rPr lang="nl-NL" sz="2400" dirty="0"/>
              <a:t>.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E32B596F-33FA-4711-FC6E-CE6FCEFA5F60}"/>
              </a:ext>
            </a:extLst>
          </p:cNvPr>
          <p:cNvSpPr/>
          <p:nvPr/>
        </p:nvSpPr>
        <p:spPr>
          <a:xfrm>
            <a:off x="567869" y="1154369"/>
            <a:ext cx="6097904" cy="87410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L" sz="3200" b="1" dirty="0">
                <a:solidFill>
                  <a:schemeClr val="tx1"/>
                </a:solidFill>
              </a:rPr>
              <a:t>Shannon: L ≈ H( data distribution 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A50E5E-7965-CC07-0B52-E6D4DCC86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80" y="289560"/>
            <a:ext cx="3610610" cy="5950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0F2F67-3454-1A27-EB29-20414B51FE10}"/>
              </a:ext>
            </a:extLst>
          </p:cNvPr>
          <p:cNvSpPr txBox="1"/>
          <p:nvPr/>
        </p:nvSpPr>
        <p:spPr>
          <a:xfrm>
            <a:off x="567868" y="2967335"/>
            <a:ext cx="10862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b="1" dirty="0"/>
              <a:t>Experiment: Alice’s adventures in Wonderland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481DA92F-28AD-61DE-BAAB-9D3683000A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0001217"/>
                  </p:ext>
                </p:extLst>
              </p:nvPr>
            </p:nvGraphicFramePr>
            <p:xfrm>
              <a:off x="683258" y="3481413"/>
              <a:ext cx="9123682" cy="2999191"/>
            </p:xfrm>
            <a:graphic>
              <a:graphicData uri="http://schemas.openxmlformats.org/drawingml/2006/table">
                <a:tbl>
                  <a:tblPr bandRow="1">
                    <a:tableStyleId>{3B4B98B0-60AC-42C2-AFA5-B58CD77FA1E5}</a:tableStyleId>
                  </a:tblPr>
                  <a:tblGrid>
                    <a:gridCol w="4886024">
                      <a:extLst>
                        <a:ext uri="{9D8B030D-6E8A-4147-A177-3AD203B41FA5}">
                          <a16:colId xmlns:a16="http://schemas.microsoft.com/office/drawing/2014/main" val="446387296"/>
                        </a:ext>
                      </a:extLst>
                    </a:gridCol>
                    <a:gridCol w="4237658">
                      <a:extLst>
                        <a:ext uri="{9D8B030D-6E8A-4147-A177-3AD203B41FA5}">
                          <a16:colId xmlns:a16="http://schemas.microsoft.com/office/drawing/2014/main" val="1527117180"/>
                        </a:ext>
                      </a:extLst>
                    </a:gridCol>
                  </a:tblGrid>
                  <a:tr h="400795">
                    <a:tc>
                      <a:txBody>
                        <a:bodyPr/>
                        <a:lstStyle/>
                        <a:p>
                          <a:r>
                            <a:rPr lang="en-NL" sz="2400" dirty="0"/>
                            <a:t># characters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L" sz="2400" dirty="0"/>
                            <a:t>123606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5817774"/>
                      </a:ext>
                    </a:extLst>
                  </a:tr>
                  <a:tr h="713191">
                    <a:tc>
                      <a:txBody>
                        <a:bodyPr/>
                        <a:lstStyle/>
                        <a:p>
                          <a:r>
                            <a:rPr lang="en-NL" sz="2400" dirty="0"/>
                            <a:t># bits in ASCII ( times 8)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L" sz="2400" dirty="0"/>
                            <a:t>8*123606 = 988848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4294687"/>
                      </a:ext>
                    </a:extLst>
                  </a:tr>
                  <a:tr h="400795">
                    <a:tc>
                      <a:txBody>
                        <a:bodyPr/>
                        <a:lstStyle/>
                        <a:p>
                          <a:r>
                            <a:rPr lang="en-NL" sz="2400" dirty="0"/>
                            <a:t># bits in Huffman coding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L" sz="2400" dirty="0"/>
                            <a:t>519188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1214049"/>
                      </a:ext>
                    </a:extLst>
                  </a:tr>
                  <a:tr h="400795">
                    <a:tc>
                      <a:txBody>
                        <a:bodyPr/>
                        <a:lstStyle/>
                        <a:p>
                          <a:r>
                            <a:rPr lang="en-NL" sz="2400" dirty="0"/>
                            <a:t>Shannon entropy: # bits per character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L" sz="2400" dirty="0"/>
                            <a:t>4,173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257396"/>
                      </a:ext>
                    </a:extLst>
                  </a:tr>
                  <a:tr h="400795">
                    <a:tc>
                      <a:txBody>
                        <a:bodyPr/>
                        <a:lstStyle/>
                        <a:p>
                          <a:r>
                            <a:rPr lang="nl-NL" sz="2400" dirty="0"/>
                            <a:t>Shannon </a:t>
                          </a:r>
                          <a:r>
                            <a:rPr lang="nl-NL" sz="2400" dirty="0" err="1"/>
                            <a:t>entropy</a:t>
                          </a:r>
                          <a:r>
                            <a:rPr lang="nl-NL" sz="2400" dirty="0"/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nl-NL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nl-NL" sz="2400" dirty="0"/>
                            <a:t>  # </a:t>
                          </a:r>
                          <a:r>
                            <a:rPr lang="nl-NL" sz="2400" dirty="0" err="1"/>
                            <a:t>characters</a:t>
                          </a:r>
                          <a:endParaRPr lang="en-N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L" sz="2400" dirty="0"/>
                            <a:t>515778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3348081"/>
                      </a:ext>
                    </a:extLst>
                  </a:tr>
                  <a:tr h="400795">
                    <a:tc>
                      <a:txBody>
                        <a:bodyPr/>
                        <a:lstStyle/>
                        <a:p>
                          <a:r>
                            <a:rPr lang="en-GB" sz="2400" dirty="0"/>
                            <a:t>#bits when z</a:t>
                          </a:r>
                          <a:r>
                            <a:rPr lang="en-NL" sz="2400" dirty="0"/>
                            <a:t>ipped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L" sz="2400" dirty="0"/>
                            <a:t>369248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765676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481DA92F-28AD-61DE-BAAB-9D3683000A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0001217"/>
                  </p:ext>
                </p:extLst>
              </p:nvPr>
            </p:nvGraphicFramePr>
            <p:xfrm>
              <a:off x="683258" y="3481413"/>
              <a:ext cx="9123682" cy="2999191"/>
            </p:xfrm>
            <a:graphic>
              <a:graphicData uri="http://schemas.openxmlformats.org/drawingml/2006/table">
                <a:tbl>
                  <a:tblPr bandRow="1">
                    <a:tableStyleId>{3B4B98B0-60AC-42C2-AFA5-B58CD77FA1E5}</a:tableStyleId>
                  </a:tblPr>
                  <a:tblGrid>
                    <a:gridCol w="4886024">
                      <a:extLst>
                        <a:ext uri="{9D8B030D-6E8A-4147-A177-3AD203B41FA5}">
                          <a16:colId xmlns:a16="http://schemas.microsoft.com/office/drawing/2014/main" val="446387296"/>
                        </a:ext>
                      </a:extLst>
                    </a:gridCol>
                    <a:gridCol w="4237658">
                      <a:extLst>
                        <a:ext uri="{9D8B030D-6E8A-4147-A177-3AD203B41FA5}">
                          <a16:colId xmlns:a16="http://schemas.microsoft.com/office/drawing/2014/main" val="152711718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NL" sz="2400" dirty="0"/>
                            <a:t># characters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L" sz="2400" dirty="0"/>
                            <a:t>123606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5817774"/>
                      </a:ext>
                    </a:extLst>
                  </a:tr>
                  <a:tr h="713191">
                    <a:tc>
                      <a:txBody>
                        <a:bodyPr/>
                        <a:lstStyle/>
                        <a:p>
                          <a:r>
                            <a:rPr lang="en-NL" sz="2400" dirty="0"/>
                            <a:t># bits in ASCII ( times 8)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L" sz="2400" dirty="0"/>
                            <a:t>8*123606 = 988848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429468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NL" sz="2400" dirty="0"/>
                            <a:t># bits in Huffman coding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L" sz="2400" dirty="0"/>
                            <a:t>519188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121404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NL" sz="2400" dirty="0"/>
                            <a:t>Shannon entropy: # bits per character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L" sz="2400" dirty="0"/>
                            <a:t>4,173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25739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blipFill>
                          <a:blip r:embed="rId3"/>
                          <a:stretch>
                            <a:fillRect t="-469444" r="-86528" b="-1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L" sz="2400" dirty="0"/>
                            <a:t>515778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33480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GB" sz="2400" dirty="0"/>
                            <a:t>#bits when z</a:t>
                          </a:r>
                          <a:r>
                            <a:rPr lang="en-NL" sz="2400" dirty="0"/>
                            <a:t>ipped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L" sz="2400" dirty="0"/>
                            <a:t>369248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765676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68789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B3116-8CFF-AEF1-6D40-020AAD0C0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147" y="404882"/>
            <a:ext cx="6553568" cy="1325563"/>
          </a:xfrm>
        </p:spPr>
        <p:txBody>
          <a:bodyPr/>
          <a:lstStyle/>
          <a:p>
            <a:r>
              <a:rPr lang="en-NL" dirty="0"/>
              <a:t>Exponential Functions</a:t>
            </a:r>
          </a:p>
        </p:txBody>
      </p:sp>
      <p:pic>
        <p:nvPicPr>
          <p:cNvPr id="2050" name="Picture 2" descr="Exponential growth explained in an infographic">
            <a:extLst>
              <a:ext uri="{FF2B5EF4-FFF2-40B4-BE49-F238E27FC236}">
                <a16:creationId xmlns:a16="http://schemas.microsoft.com/office/drawing/2014/main" id="{AB94C7A3-C7CA-B649-76E7-723D6D7B7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47" y="1939167"/>
            <a:ext cx="6553568" cy="368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12C8AD45-D279-87CA-9329-19CA302584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5686875"/>
                  </p:ext>
                </p:extLst>
              </p:nvPr>
            </p:nvGraphicFramePr>
            <p:xfrm>
              <a:off x="8348870" y="182880"/>
              <a:ext cx="2713382" cy="6492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6691">
                      <a:extLst>
                        <a:ext uri="{9D8B030D-6E8A-4147-A177-3AD203B41FA5}">
                          <a16:colId xmlns:a16="http://schemas.microsoft.com/office/drawing/2014/main" val="3081948035"/>
                        </a:ext>
                      </a:extLst>
                    </a:gridCol>
                    <a:gridCol w="1356691">
                      <a:extLst>
                        <a:ext uri="{9D8B030D-6E8A-4147-A177-3AD203B41FA5}">
                          <a16:colId xmlns:a16="http://schemas.microsoft.com/office/drawing/2014/main" val="3197817596"/>
                        </a:ext>
                      </a:extLst>
                    </a:gridCol>
                  </a:tblGrid>
                  <a:tr h="5607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D</a:t>
                          </a:r>
                          <a:r>
                            <a:rPr lang="en-NL" dirty="0"/>
                            <a:t>ays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# new infections</a:t>
                          </a:r>
                          <a:endParaRPr lang="en-NL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62506152"/>
                      </a:ext>
                    </a:extLst>
                  </a:tr>
                  <a:tr h="320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L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92164370"/>
                      </a:ext>
                    </a:extLst>
                  </a:tr>
                  <a:tr h="320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L" dirty="0"/>
                            <a:t>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13826761"/>
                      </a:ext>
                    </a:extLst>
                  </a:tr>
                  <a:tr h="320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L" dirty="0"/>
                            <a:t>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8851824"/>
                      </a:ext>
                    </a:extLst>
                  </a:tr>
                  <a:tr h="320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/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L" dirty="0"/>
                            <a:t>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22548508"/>
                      </a:ext>
                    </a:extLst>
                  </a:tr>
                  <a:tr h="320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/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L" dirty="0"/>
                            <a:t>16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8190162"/>
                      </a:ext>
                    </a:extLst>
                  </a:tr>
                  <a:tr h="320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/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L" dirty="0"/>
                            <a:t>32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13360522"/>
                      </a:ext>
                    </a:extLst>
                  </a:tr>
                  <a:tr h="320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/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L" dirty="0"/>
                            <a:t>64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67981"/>
                      </a:ext>
                    </a:extLst>
                  </a:tr>
                  <a:tr h="320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/>
                            <a:t>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L" dirty="0"/>
                            <a:t>128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8434309"/>
                      </a:ext>
                    </a:extLst>
                  </a:tr>
                  <a:tr h="320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/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L" dirty="0"/>
                            <a:t>256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15445667"/>
                      </a:ext>
                    </a:extLst>
                  </a:tr>
                  <a:tr h="320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/>
                            <a:t>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L" dirty="0"/>
                            <a:t>512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3519804"/>
                      </a:ext>
                    </a:extLst>
                  </a:tr>
                  <a:tr h="320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/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L" dirty="0"/>
                            <a:t>1024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43076751"/>
                      </a:ext>
                    </a:extLst>
                  </a:tr>
                  <a:tr h="320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/>
                            <a:t>11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L" dirty="0"/>
                            <a:t>2048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67527058"/>
                      </a:ext>
                    </a:extLst>
                  </a:tr>
                  <a:tr h="320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/>
                            <a:t>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L" dirty="0"/>
                            <a:t>4096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090968"/>
                      </a:ext>
                    </a:extLst>
                  </a:tr>
                  <a:tr h="320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/>
                            <a:t>13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L" dirty="0"/>
                            <a:t>8192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33818696"/>
                      </a:ext>
                    </a:extLst>
                  </a:tr>
                  <a:tr h="320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L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74695914"/>
                      </a:ext>
                    </a:extLst>
                  </a:tr>
                  <a:tr h="3204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NL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NL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NL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NL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NL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9219305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12C8AD45-D279-87CA-9329-19CA302584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5686875"/>
                  </p:ext>
                </p:extLst>
              </p:nvPr>
            </p:nvGraphicFramePr>
            <p:xfrm>
              <a:off x="8348870" y="182880"/>
              <a:ext cx="2713382" cy="6492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6691">
                      <a:extLst>
                        <a:ext uri="{9D8B030D-6E8A-4147-A177-3AD203B41FA5}">
                          <a16:colId xmlns:a16="http://schemas.microsoft.com/office/drawing/2014/main" val="3081948035"/>
                        </a:ext>
                      </a:extLst>
                    </a:gridCol>
                    <a:gridCol w="1356691">
                      <a:extLst>
                        <a:ext uri="{9D8B030D-6E8A-4147-A177-3AD203B41FA5}">
                          <a16:colId xmlns:a16="http://schemas.microsoft.com/office/drawing/2014/main" val="319781759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D</a:t>
                          </a:r>
                          <a:r>
                            <a:rPr lang="en-NL" dirty="0"/>
                            <a:t>ays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# new infections</a:t>
                          </a:r>
                          <a:endParaRPr lang="en-NL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6250615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L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921643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L" dirty="0"/>
                            <a:t>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1382676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L" dirty="0"/>
                            <a:t>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885182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/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L" dirty="0"/>
                            <a:t>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2254850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/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L" dirty="0"/>
                            <a:t>16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819016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/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L" dirty="0"/>
                            <a:t>32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1336052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/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L" dirty="0"/>
                            <a:t>64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716798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/>
                            <a:t>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L" dirty="0"/>
                            <a:t>128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843430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/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L" dirty="0"/>
                            <a:t>256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1544566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/>
                            <a:t>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L" dirty="0"/>
                            <a:t>512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35198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/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L" dirty="0"/>
                            <a:t>1024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4307675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/>
                            <a:t>11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L" dirty="0"/>
                            <a:t>2048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6752705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/>
                            <a:t>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L" dirty="0"/>
                            <a:t>4096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09096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/>
                            <a:t>13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L" dirty="0"/>
                            <a:t>8192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3381869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NL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NL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7469591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26" t="-1672414" r="-100926" b="-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869" t="-1672414" r="-1869" b="-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21930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69079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eft Arrow 8">
            <a:extLst>
              <a:ext uri="{FF2B5EF4-FFF2-40B4-BE49-F238E27FC236}">
                <a16:creationId xmlns:a16="http://schemas.microsoft.com/office/drawing/2014/main" id="{EAE6CBBF-CFA7-567B-150D-EDE59B121F7F}"/>
              </a:ext>
            </a:extLst>
          </p:cNvPr>
          <p:cNvSpPr/>
          <p:nvPr/>
        </p:nvSpPr>
        <p:spPr>
          <a:xfrm>
            <a:off x="4078357" y="322029"/>
            <a:ext cx="2749826" cy="860728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26D280E-7309-C373-8E5B-1C1BC49BCDED}"/>
              </a:ext>
            </a:extLst>
          </p:cNvPr>
          <p:cNvSpPr/>
          <p:nvPr/>
        </p:nvSpPr>
        <p:spPr>
          <a:xfrm>
            <a:off x="460513" y="322028"/>
            <a:ext cx="3190093" cy="86072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2B3116-8CFF-AEF1-6D40-020AAD0C0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330" y="106708"/>
            <a:ext cx="6553568" cy="1325563"/>
          </a:xfrm>
        </p:spPr>
        <p:txBody>
          <a:bodyPr/>
          <a:lstStyle/>
          <a:p>
            <a:r>
              <a:rPr lang="en-NL" dirty="0"/>
              <a:t>Exponentials  &amp;  Logarithms</a:t>
            </a:r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12C8AD45-D279-87CA-9329-19CA302584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447346"/>
              </p:ext>
            </p:extLst>
          </p:nvPr>
        </p:nvGraphicFramePr>
        <p:xfrm>
          <a:off x="7166113" y="322028"/>
          <a:ext cx="4651514" cy="6047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5757">
                  <a:extLst>
                    <a:ext uri="{9D8B030D-6E8A-4147-A177-3AD203B41FA5}">
                      <a16:colId xmlns:a16="http://schemas.microsoft.com/office/drawing/2014/main" val="3081948035"/>
                    </a:ext>
                  </a:extLst>
                </a:gridCol>
                <a:gridCol w="2325757">
                  <a:extLst>
                    <a:ext uri="{9D8B030D-6E8A-4147-A177-3AD203B41FA5}">
                      <a16:colId xmlns:a16="http://schemas.microsoft.com/office/drawing/2014/main" val="3197817596"/>
                    </a:ext>
                  </a:extLst>
                </a:gridCol>
              </a:tblGrid>
              <a:tr h="56077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</a:t>
                      </a:r>
                      <a:r>
                        <a:rPr lang="en-NL" dirty="0"/>
                        <a:t>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# new infections</a:t>
                      </a:r>
                      <a:endParaRPr lang="en-N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2506152"/>
                  </a:ext>
                </a:extLst>
              </a:tr>
              <a:tr h="32044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2164370"/>
                  </a:ext>
                </a:extLst>
              </a:tr>
              <a:tr h="32044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3826761"/>
                  </a:ext>
                </a:extLst>
              </a:tr>
              <a:tr h="32044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851824"/>
                  </a:ext>
                </a:extLst>
              </a:tr>
              <a:tr h="32044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2548508"/>
                  </a:ext>
                </a:extLst>
              </a:tr>
              <a:tr h="32044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dirty="0"/>
                        <a:t>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190162"/>
                  </a:ext>
                </a:extLst>
              </a:tr>
              <a:tr h="32044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dirty="0"/>
                        <a:t>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3360522"/>
                  </a:ext>
                </a:extLst>
              </a:tr>
              <a:tr h="32044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dirty="0"/>
                        <a:t>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167981"/>
                  </a:ext>
                </a:extLst>
              </a:tr>
              <a:tr h="32044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dirty="0"/>
                        <a:t>128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434309"/>
                  </a:ext>
                </a:extLst>
              </a:tr>
              <a:tr h="32044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dirty="0"/>
                        <a:t>256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5445667"/>
                  </a:ext>
                </a:extLst>
              </a:tr>
              <a:tr h="32044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dirty="0"/>
                        <a:t>512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519804"/>
                  </a:ext>
                </a:extLst>
              </a:tr>
              <a:tr h="32044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dirty="0"/>
                        <a:t>1024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3076751"/>
                  </a:ext>
                </a:extLst>
              </a:tr>
              <a:tr h="32044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dirty="0"/>
                        <a:t>2048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7527058"/>
                  </a:ext>
                </a:extLst>
              </a:tr>
              <a:tr h="32044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dirty="0"/>
                        <a:t>4096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090968"/>
                  </a:ext>
                </a:extLst>
              </a:tr>
              <a:tr h="32044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dirty="0"/>
                        <a:t>8192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3818696"/>
                  </a:ext>
                </a:extLst>
              </a:tr>
              <a:tr h="32044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469591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Right Arrow 2">
                <a:extLst>
                  <a:ext uri="{FF2B5EF4-FFF2-40B4-BE49-F238E27FC236}">
                    <a16:creationId xmlns:a16="http://schemas.microsoft.com/office/drawing/2014/main" id="{8F514DFB-3365-C9A4-34CD-3D4567980D60}"/>
                  </a:ext>
                </a:extLst>
              </p:cNvPr>
              <p:cNvSpPr/>
              <p:nvPr/>
            </p:nvSpPr>
            <p:spPr>
              <a:xfrm>
                <a:off x="9173819" y="2554357"/>
                <a:ext cx="1321903" cy="695739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NL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L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NL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nl-NL" b="0" i="1" dirty="0" smtClean="0">
                          <a:latin typeface="Cambria Math" panose="02040503050406030204" pitchFamily="18" charset="0"/>
                        </a:rPr>
                        <m:t>=32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3" name="Right Arrow 2">
                <a:extLst>
                  <a:ext uri="{FF2B5EF4-FFF2-40B4-BE49-F238E27FC236}">
                    <a16:creationId xmlns:a16="http://schemas.microsoft.com/office/drawing/2014/main" id="{8F514DFB-3365-C9A4-34CD-3D4567980D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3819" y="2554357"/>
                <a:ext cx="1321903" cy="695739"/>
              </a:xfrm>
              <a:prstGeom prst="rightArrow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ight Arrow 3">
                <a:extLst>
                  <a:ext uri="{FF2B5EF4-FFF2-40B4-BE49-F238E27FC236}">
                    <a16:creationId xmlns:a16="http://schemas.microsoft.com/office/drawing/2014/main" id="{58D503C9-270F-B4B5-911C-24A5E04340BD}"/>
                  </a:ext>
                </a:extLst>
              </p:cNvPr>
              <p:cNvSpPr/>
              <p:nvPr/>
            </p:nvSpPr>
            <p:spPr>
              <a:xfrm>
                <a:off x="8666922" y="1789044"/>
                <a:ext cx="2683565" cy="695739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NL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dirty="0" smtClean="0">
                              <a:latin typeface="Cambria Math" panose="02040503050406030204" pitchFamily="18" charset="0"/>
                            </a:rPr>
                            <m:t>2∗2∗2= </m:t>
                          </m:r>
                          <m:r>
                            <a:rPr lang="en-NL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nl-NL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nl-NL" b="0" i="1" dirty="0" smtClean="0">
                          <a:latin typeface="Cambria Math" panose="02040503050406030204" pitchFamily="18" charset="0"/>
                        </a:rPr>
                        <m:t>=32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4" name="Right Arrow 3">
                <a:extLst>
                  <a:ext uri="{FF2B5EF4-FFF2-40B4-BE49-F238E27FC236}">
                    <a16:creationId xmlns:a16="http://schemas.microsoft.com/office/drawing/2014/main" id="{58D503C9-270F-B4B5-911C-24A5E04340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922" y="1789044"/>
                <a:ext cx="2683565" cy="695739"/>
              </a:xfrm>
              <a:prstGeom prst="rightArrow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Left Arrow 4">
                <a:extLst>
                  <a:ext uri="{FF2B5EF4-FFF2-40B4-BE49-F238E27FC236}">
                    <a16:creationId xmlns:a16="http://schemas.microsoft.com/office/drawing/2014/main" id="{12B3E589-8029-B4E8-3E4A-FC42FC4F0E0A}"/>
                  </a:ext>
                </a:extLst>
              </p:cNvPr>
              <p:cNvSpPr/>
              <p:nvPr/>
            </p:nvSpPr>
            <p:spPr>
              <a:xfrm>
                <a:off x="8806070" y="4011435"/>
                <a:ext cx="2126974" cy="695739"/>
              </a:xfrm>
              <a:prstGeom prst="left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NL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nl-NL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nl-NL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nl-NL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nl-NL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(512)</m:t>
                          </m:r>
                        </m:e>
                      </m:func>
                      <m:r>
                        <a:rPr lang="en-NL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en-NL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Left Arrow 4">
                <a:extLst>
                  <a:ext uri="{FF2B5EF4-FFF2-40B4-BE49-F238E27FC236}">
                    <a16:creationId xmlns:a16="http://schemas.microsoft.com/office/drawing/2014/main" id="{12B3E589-8029-B4E8-3E4A-FC42FC4F0E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6070" y="4011435"/>
                <a:ext cx="2126974" cy="695739"/>
              </a:xfrm>
              <a:prstGeom prst="left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7E4693-30A9-045F-E464-6BE8FA042391}"/>
                  </a:ext>
                </a:extLst>
              </p:cNvPr>
              <p:cNvSpPr txBox="1"/>
              <p:nvPr/>
            </p:nvSpPr>
            <p:spPr>
              <a:xfrm>
                <a:off x="1441298" y="1647591"/>
                <a:ext cx="271344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nl-NL" sz="20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 ⇔ </m:t>
                          </m:r>
                          <m:sSup>
                            <m:sSupPr>
                              <m:ctrl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NL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7E4693-30A9-045F-E464-6BE8FA042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298" y="1647591"/>
                <a:ext cx="2713442" cy="400110"/>
              </a:xfrm>
              <a:prstGeom prst="rect">
                <a:avLst/>
              </a:prstGeom>
              <a:blipFill>
                <a:blip r:embed="rId5"/>
                <a:stretch>
                  <a:fillRect l="-930" b="-1818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1042579-C3D8-A4B3-6B2B-8C3341C89F90}"/>
              </a:ext>
            </a:extLst>
          </p:cNvPr>
          <p:cNvSpPr txBox="1"/>
          <p:nvPr/>
        </p:nvSpPr>
        <p:spPr>
          <a:xfrm>
            <a:off x="460513" y="2484783"/>
            <a:ext cx="4856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Logarithms were invented for easy calculations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718766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eft Arrow 8">
            <a:extLst>
              <a:ext uri="{FF2B5EF4-FFF2-40B4-BE49-F238E27FC236}">
                <a16:creationId xmlns:a16="http://schemas.microsoft.com/office/drawing/2014/main" id="{EAE6CBBF-CFA7-567B-150D-EDE59B121F7F}"/>
              </a:ext>
            </a:extLst>
          </p:cNvPr>
          <p:cNvSpPr/>
          <p:nvPr/>
        </p:nvSpPr>
        <p:spPr>
          <a:xfrm>
            <a:off x="4078357" y="322029"/>
            <a:ext cx="2749826" cy="860728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26D280E-7309-C373-8E5B-1C1BC49BCDED}"/>
              </a:ext>
            </a:extLst>
          </p:cNvPr>
          <p:cNvSpPr/>
          <p:nvPr/>
        </p:nvSpPr>
        <p:spPr>
          <a:xfrm>
            <a:off x="460513" y="322028"/>
            <a:ext cx="3190093" cy="86072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2B3116-8CFF-AEF1-6D40-020AAD0C0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330" y="106708"/>
            <a:ext cx="6553568" cy="1325563"/>
          </a:xfrm>
        </p:spPr>
        <p:txBody>
          <a:bodyPr/>
          <a:lstStyle/>
          <a:p>
            <a:r>
              <a:rPr lang="en-NL" dirty="0"/>
              <a:t>Exponentials  &amp;  Logarithms</a:t>
            </a:r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12C8AD45-D279-87CA-9329-19CA302584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561760"/>
              </p:ext>
            </p:extLst>
          </p:nvPr>
        </p:nvGraphicFramePr>
        <p:xfrm>
          <a:off x="7143658" y="322028"/>
          <a:ext cx="4345978" cy="6047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989">
                  <a:extLst>
                    <a:ext uri="{9D8B030D-6E8A-4147-A177-3AD203B41FA5}">
                      <a16:colId xmlns:a16="http://schemas.microsoft.com/office/drawing/2014/main" val="3081948035"/>
                    </a:ext>
                  </a:extLst>
                </a:gridCol>
                <a:gridCol w="2172989">
                  <a:extLst>
                    <a:ext uri="{9D8B030D-6E8A-4147-A177-3AD203B41FA5}">
                      <a16:colId xmlns:a16="http://schemas.microsoft.com/office/drawing/2014/main" val="3197817596"/>
                    </a:ext>
                  </a:extLst>
                </a:gridCol>
              </a:tblGrid>
              <a:tr h="56077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</a:t>
                      </a:r>
                      <a:r>
                        <a:rPr lang="en-NL" dirty="0"/>
                        <a:t>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# new infections</a:t>
                      </a:r>
                      <a:endParaRPr lang="en-N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2506152"/>
                  </a:ext>
                </a:extLst>
              </a:tr>
              <a:tr h="32044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2164370"/>
                  </a:ext>
                </a:extLst>
              </a:tr>
              <a:tr h="32044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3826761"/>
                  </a:ext>
                </a:extLst>
              </a:tr>
              <a:tr h="32044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851824"/>
                  </a:ext>
                </a:extLst>
              </a:tr>
              <a:tr h="32044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2548508"/>
                  </a:ext>
                </a:extLst>
              </a:tr>
              <a:tr h="32044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dirty="0"/>
                        <a:t>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190162"/>
                  </a:ext>
                </a:extLst>
              </a:tr>
              <a:tr h="32044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dirty="0"/>
                        <a:t>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3360522"/>
                  </a:ext>
                </a:extLst>
              </a:tr>
              <a:tr h="32044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dirty="0"/>
                        <a:t>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167981"/>
                  </a:ext>
                </a:extLst>
              </a:tr>
              <a:tr h="32044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dirty="0"/>
                        <a:t>128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434309"/>
                  </a:ext>
                </a:extLst>
              </a:tr>
              <a:tr h="32044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dirty="0"/>
                        <a:t>256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5445667"/>
                  </a:ext>
                </a:extLst>
              </a:tr>
              <a:tr h="32044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dirty="0"/>
                        <a:t>512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519804"/>
                  </a:ext>
                </a:extLst>
              </a:tr>
              <a:tr h="32044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dirty="0"/>
                        <a:t>1024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3076751"/>
                  </a:ext>
                </a:extLst>
              </a:tr>
              <a:tr h="32044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dirty="0"/>
                        <a:t>2048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7527058"/>
                  </a:ext>
                </a:extLst>
              </a:tr>
              <a:tr h="32044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dirty="0"/>
                        <a:t>4096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090968"/>
                  </a:ext>
                </a:extLst>
              </a:tr>
              <a:tr h="32044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dirty="0"/>
                        <a:t>8192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3818696"/>
                  </a:ext>
                </a:extLst>
              </a:tr>
              <a:tr h="32044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469591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Right Arrow 2">
                <a:extLst>
                  <a:ext uri="{FF2B5EF4-FFF2-40B4-BE49-F238E27FC236}">
                    <a16:creationId xmlns:a16="http://schemas.microsoft.com/office/drawing/2014/main" id="{8F514DFB-3365-C9A4-34CD-3D4567980D60}"/>
                  </a:ext>
                </a:extLst>
              </p:cNvPr>
              <p:cNvSpPr/>
              <p:nvPr/>
            </p:nvSpPr>
            <p:spPr>
              <a:xfrm>
                <a:off x="8984976" y="2554357"/>
                <a:ext cx="1321903" cy="695739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NL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L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NL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nl-NL" b="0" i="1" dirty="0" smtClean="0">
                          <a:latin typeface="Cambria Math" panose="02040503050406030204" pitchFamily="18" charset="0"/>
                        </a:rPr>
                        <m:t>=32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3" name="Right Arrow 2">
                <a:extLst>
                  <a:ext uri="{FF2B5EF4-FFF2-40B4-BE49-F238E27FC236}">
                    <a16:creationId xmlns:a16="http://schemas.microsoft.com/office/drawing/2014/main" id="{8F514DFB-3365-C9A4-34CD-3D4567980D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976" y="2554357"/>
                <a:ext cx="1321903" cy="695739"/>
              </a:xfrm>
              <a:prstGeom prst="rightArrow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ight Arrow 3">
                <a:extLst>
                  <a:ext uri="{FF2B5EF4-FFF2-40B4-BE49-F238E27FC236}">
                    <a16:creationId xmlns:a16="http://schemas.microsoft.com/office/drawing/2014/main" id="{58D503C9-270F-B4B5-911C-24A5E04340BD}"/>
                  </a:ext>
                </a:extLst>
              </p:cNvPr>
              <p:cNvSpPr/>
              <p:nvPr/>
            </p:nvSpPr>
            <p:spPr>
              <a:xfrm>
                <a:off x="8478080" y="1789044"/>
                <a:ext cx="2365512" cy="695739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NL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dirty="0" smtClean="0">
                              <a:latin typeface="Cambria Math" panose="02040503050406030204" pitchFamily="18" charset="0"/>
                            </a:rPr>
                            <m:t>2∗2∗2= </m:t>
                          </m:r>
                          <m:r>
                            <a:rPr lang="en-NL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nl-NL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nl-NL" b="0" i="1" dirty="0" smtClean="0">
                          <a:latin typeface="Cambria Math" panose="02040503050406030204" pitchFamily="18" charset="0"/>
                        </a:rPr>
                        <m:t>=32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4" name="Right Arrow 3">
                <a:extLst>
                  <a:ext uri="{FF2B5EF4-FFF2-40B4-BE49-F238E27FC236}">
                    <a16:creationId xmlns:a16="http://schemas.microsoft.com/office/drawing/2014/main" id="{58D503C9-270F-B4B5-911C-24A5E04340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8080" y="1789044"/>
                <a:ext cx="2365512" cy="695739"/>
              </a:xfrm>
              <a:prstGeom prst="rightArrow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Left Arrow 4">
                <a:extLst>
                  <a:ext uri="{FF2B5EF4-FFF2-40B4-BE49-F238E27FC236}">
                    <a16:creationId xmlns:a16="http://schemas.microsoft.com/office/drawing/2014/main" id="{12B3E589-8029-B4E8-3E4A-FC42FC4F0E0A}"/>
                  </a:ext>
                </a:extLst>
              </p:cNvPr>
              <p:cNvSpPr/>
              <p:nvPr/>
            </p:nvSpPr>
            <p:spPr>
              <a:xfrm>
                <a:off x="8627166" y="4025348"/>
                <a:ext cx="2126974" cy="695739"/>
              </a:xfrm>
              <a:prstGeom prst="left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NL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nl-NL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nl-NL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nl-NL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nl-NL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(512)</m:t>
                          </m:r>
                        </m:e>
                      </m:func>
                      <m:r>
                        <a:rPr lang="en-NL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en-NL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Left Arrow 4">
                <a:extLst>
                  <a:ext uri="{FF2B5EF4-FFF2-40B4-BE49-F238E27FC236}">
                    <a16:creationId xmlns:a16="http://schemas.microsoft.com/office/drawing/2014/main" id="{12B3E589-8029-B4E8-3E4A-FC42FC4F0E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166" y="4025348"/>
                <a:ext cx="2126974" cy="695739"/>
              </a:xfrm>
              <a:prstGeom prst="left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7E4693-30A9-045F-E464-6BE8FA042391}"/>
                  </a:ext>
                </a:extLst>
              </p:cNvPr>
              <p:cNvSpPr txBox="1"/>
              <p:nvPr/>
            </p:nvSpPr>
            <p:spPr>
              <a:xfrm>
                <a:off x="1844278" y="1498720"/>
                <a:ext cx="271344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nl-NL" sz="20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 ⇔ </m:t>
                          </m:r>
                          <m:sSup>
                            <m:sSupPr>
                              <m:ctrl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NL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7E4693-30A9-045F-E464-6BE8FA042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278" y="1498720"/>
                <a:ext cx="2713442" cy="400110"/>
              </a:xfrm>
              <a:prstGeom prst="rect">
                <a:avLst/>
              </a:prstGeom>
              <a:blipFill>
                <a:blip r:embed="rId5"/>
                <a:stretch>
                  <a:fillRect l="-930" b="-1875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1042579-C3D8-A4B3-6B2B-8C3341C89F90}"/>
              </a:ext>
            </a:extLst>
          </p:cNvPr>
          <p:cNvSpPr txBox="1"/>
          <p:nvPr/>
        </p:nvSpPr>
        <p:spPr>
          <a:xfrm>
            <a:off x="460513" y="2484783"/>
            <a:ext cx="4856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Logarithms were invented for easy calculations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dirty="0"/>
              <a:t>They translate multiplications into additions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dirty="0"/>
          </a:p>
        </p:txBody>
      </p:sp>
      <p:sp>
        <p:nvSpPr>
          <p:cNvPr id="11" name="Curved Right Arrow 10">
            <a:extLst>
              <a:ext uri="{FF2B5EF4-FFF2-40B4-BE49-F238E27FC236}">
                <a16:creationId xmlns:a16="http://schemas.microsoft.com/office/drawing/2014/main" id="{7F87E992-BBB5-5D65-B6B8-A8E109A77580}"/>
              </a:ext>
            </a:extLst>
          </p:cNvPr>
          <p:cNvSpPr/>
          <p:nvPr/>
        </p:nvSpPr>
        <p:spPr>
          <a:xfrm>
            <a:off x="7709271" y="1789044"/>
            <a:ext cx="295597" cy="382152"/>
          </a:xfrm>
          <a:prstGeom prst="curved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CA4A9F-A3AA-D014-680B-06080D648045}"/>
              </a:ext>
            </a:extLst>
          </p:cNvPr>
          <p:cNvSpPr txBox="1"/>
          <p:nvPr/>
        </p:nvSpPr>
        <p:spPr>
          <a:xfrm>
            <a:off x="7248373" y="1709530"/>
            <a:ext cx="494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>
                <a:solidFill>
                  <a:schemeClr val="accent6"/>
                </a:solidFill>
              </a:rPr>
              <a:t>+1</a:t>
            </a:r>
          </a:p>
        </p:txBody>
      </p:sp>
      <p:sp>
        <p:nvSpPr>
          <p:cNvPr id="19" name="Curved Right Arrow 18">
            <a:extLst>
              <a:ext uri="{FF2B5EF4-FFF2-40B4-BE49-F238E27FC236}">
                <a16:creationId xmlns:a16="http://schemas.microsoft.com/office/drawing/2014/main" id="{8C5D371E-4FAA-332A-37AA-CEC4A50782C2}"/>
              </a:ext>
            </a:extLst>
          </p:cNvPr>
          <p:cNvSpPr/>
          <p:nvPr/>
        </p:nvSpPr>
        <p:spPr>
          <a:xfrm>
            <a:off x="7709271" y="1401418"/>
            <a:ext cx="295597" cy="382152"/>
          </a:xfrm>
          <a:prstGeom prst="curved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9B06E7-2666-4261-BB62-C806CC64054F}"/>
              </a:ext>
            </a:extLst>
          </p:cNvPr>
          <p:cNvSpPr txBox="1"/>
          <p:nvPr/>
        </p:nvSpPr>
        <p:spPr>
          <a:xfrm>
            <a:off x="7248373" y="1321904"/>
            <a:ext cx="494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>
                <a:solidFill>
                  <a:schemeClr val="accent6"/>
                </a:solidFill>
              </a:rPr>
              <a:t>+1</a:t>
            </a:r>
          </a:p>
        </p:txBody>
      </p:sp>
      <p:sp>
        <p:nvSpPr>
          <p:cNvPr id="21" name="Curved Right Arrow 20">
            <a:extLst>
              <a:ext uri="{FF2B5EF4-FFF2-40B4-BE49-F238E27FC236}">
                <a16:creationId xmlns:a16="http://schemas.microsoft.com/office/drawing/2014/main" id="{23674E26-404F-770B-FD56-CF6186942601}"/>
              </a:ext>
            </a:extLst>
          </p:cNvPr>
          <p:cNvSpPr/>
          <p:nvPr/>
        </p:nvSpPr>
        <p:spPr>
          <a:xfrm>
            <a:off x="7709271" y="1033670"/>
            <a:ext cx="295597" cy="382152"/>
          </a:xfrm>
          <a:prstGeom prst="curved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35743E-FFF5-EC18-A422-B97CE7A41722}"/>
              </a:ext>
            </a:extLst>
          </p:cNvPr>
          <p:cNvSpPr txBox="1"/>
          <p:nvPr/>
        </p:nvSpPr>
        <p:spPr>
          <a:xfrm>
            <a:off x="7248373" y="954156"/>
            <a:ext cx="494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>
                <a:solidFill>
                  <a:schemeClr val="accent6"/>
                </a:solidFill>
              </a:rPr>
              <a:t>+1</a:t>
            </a:r>
          </a:p>
        </p:txBody>
      </p:sp>
      <p:sp>
        <p:nvSpPr>
          <p:cNvPr id="27" name="Curved Right Arrow 26">
            <a:extLst>
              <a:ext uri="{FF2B5EF4-FFF2-40B4-BE49-F238E27FC236}">
                <a16:creationId xmlns:a16="http://schemas.microsoft.com/office/drawing/2014/main" id="{F1A3F054-70C5-37EF-AA04-73AED2D37AB4}"/>
              </a:ext>
            </a:extLst>
          </p:cNvPr>
          <p:cNvSpPr/>
          <p:nvPr/>
        </p:nvSpPr>
        <p:spPr>
          <a:xfrm>
            <a:off x="10919610" y="1033670"/>
            <a:ext cx="295597" cy="382152"/>
          </a:xfrm>
          <a:prstGeom prst="curved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CA42B19-CA75-CBB1-A826-A882F886EBAC}"/>
                  </a:ext>
                </a:extLst>
              </p:cNvPr>
              <p:cNvSpPr txBox="1"/>
              <p:nvPr/>
            </p:nvSpPr>
            <p:spPr>
              <a:xfrm>
                <a:off x="10350661" y="965131"/>
                <a:ext cx="6431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L" sz="24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NL" sz="240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NL" sz="24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CA42B19-CA75-CBB1-A826-A882F886E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0661" y="965131"/>
                <a:ext cx="64312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urved Right Arrow 28">
            <a:extLst>
              <a:ext uri="{FF2B5EF4-FFF2-40B4-BE49-F238E27FC236}">
                <a16:creationId xmlns:a16="http://schemas.microsoft.com/office/drawing/2014/main" id="{6A5BA27A-6CDD-A5C2-CA37-F7A2EEDBB754}"/>
              </a:ext>
            </a:extLst>
          </p:cNvPr>
          <p:cNvSpPr/>
          <p:nvPr/>
        </p:nvSpPr>
        <p:spPr>
          <a:xfrm>
            <a:off x="10919610" y="1421296"/>
            <a:ext cx="295597" cy="382152"/>
          </a:xfrm>
          <a:prstGeom prst="curved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59E7C26-9F63-CE06-A84F-5EC0B76C8CED}"/>
                  </a:ext>
                </a:extLst>
              </p:cNvPr>
              <p:cNvSpPr txBox="1"/>
              <p:nvPr/>
            </p:nvSpPr>
            <p:spPr>
              <a:xfrm>
                <a:off x="10350661" y="1352757"/>
                <a:ext cx="6431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L" sz="24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NL" sz="240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NL" sz="24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59E7C26-9F63-CE06-A84F-5EC0B76C8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0661" y="1352757"/>
                <a:ext cx="64312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Curved Right Arrow 30">
            <a:extLst>
              <a:ext uri="{FF2B5EF4-FFF2-40B4-BE49-F238E27FC236}">
                <a16:creationId xmlns:a16="http://schemas.microsoft.com/office/drawing/2014/main" id="{7D8EB1CD-7ACD-D960-2F1A-8C6DBA0C9D1B}"/>
              </a:ext>
            </a:extLst>
          </p:cNvPr>
          <p:cNvSpPr/>
          <p:nvPr/>
        </p:nvSpPr>
        <p:spPr>
          <a:xfrm>
            <a:off x="10919610" y="1808922"/>
            <a:ext cx="295597" cy="382152"/>
          </a:xfrm>
          <a:prstGeom prst="curved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D78D22D-E31A-DAC6-7163-061292A6E75A}"/>
                  </a:ext>
                </a:extLst>
              </p:cNvPr>
              <p:cNvSpPr txBox="1"/>
              <p:nvPr/>
            </p:nvSpPr>
            <p:spPr>
              <a:xfrm>
                <a:off x="10350661" y="1740383"/>
                <a:ext cx="6431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L" sz="24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NL" sz="240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NL" sz="24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D78D22D-E31A-DAC6-7163-061292A6E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0661" y="1740383"/>
                <a:ext cx="64312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5AB6A16-0D96-FB4A-A45D-0F9B7173010F}"/>
                  </a:ext>
                </a:extLst>
              </p:cNvPr>
              <p:cNvSpPr txBox="1"/>
              <p:nvPr/>
            </p:nvSpPr>
            <p:spPr>
              <a:xfrm>
                <a:off x="892533" y="3262088"/>
                <a:ext cx="474143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512 × 8=</m:t>
                      </m:r>
                      <m:sSup>
                        <m:sSup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 × </m:t>
                      </m:r>
                      <m:sSup>
                        <m:sSup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9+3</m:t>
                          </m:r>
                        </m:sup>
                      </m:sSup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=4096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5AB6A16-0D96-FB4A-A45D-0F9B71730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533" y="3262088"/>
                <a:ext cx="4741433" cy="400110"/>
              </a:xfrm>
              <a:prstGeom prst="rect">
                <a:avLst/>
              </a:prstGeom>
              <a:blipFill>
                <a:blip r:embed="rId9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7112015-35DA-E832-734C-0425CBD4E24D}"/>
                  </a:ext>
                </a:extLst>
              </p:cNvPr>
              <p:cNvSpPr txBox="1"/>
              <p:nvPr/>
            </p:nvSpPr>
            <p:spPr>
              <a:xfrm>
                <a:off x="103550" y="4510085"/>
                <a:ext cx="73271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512 × 8</m:t>
                              </m:r>
                            </m:e>
                          </m:d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nl-NL" sz="20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nl-NL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sz="2000" b="0" i="1" smtClean="0">
                                      <a:latin typeface="Cambria Math" panose="02040503050406030204" pitchFamily="18" charset="0"/>
                                    </a:rPr>
                                    <m:t>512</m:t>
                                  </m:r>
                                </m:e>
                              </m:d>
                            </m:e>
                          </m:func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nl-NL" sz="20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nl-NL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sz="2000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e>
                              </m:d>
                            </m:e>
                          </m:func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=9+3=12</m:t>
                          </m:r>
                        </m:e>
                      </m:func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⁡(4096) </m:t>
                      </m:r>
                    </m:oMath>
                  </m:oMathPara>
                </a14:m>
                <a:endParaRPr lang="en-NL" sz="20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7112015-35DA-E832-734C-0425CBD4E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0" y="4510085"/>
                <a:ext cx="7327128" cy="400110"/>
              </a:xfrm>
              <a:prstGeom prst="rect">
                <a:avLst/>
              </a:prstGeom>
              <a:blipFill>
                <a:blip r:embed="rId10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9DFCE03-53B0-36B0-B108-097CC5508642}"/>
                  </a:ext>
                </a:extLst>
              </p:cNvPr>
              <p:cNvSpPr txBox="1"/>
              <p:nvPr/>
            </p:nvSpPr>
            <p:spPr>
              <a:xfrm>
                <a:off x="723053" y="3739498"/>
                <a:ext cx="4741433" cy="405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</m:oMath>
                  </m:oMathPara>
                </a14:m>
                <a:endParaRPr lang="en-NL" sz="200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9DFCE03-53B0-36B0-B108-097CC5508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53" y="3739498"/>
                <a:ext cx="4741433" cy="40562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5868FA6-26FE-0C19-CC5A-3C593FE6ACC4}"/>
                  </a:ext>
                </a:extLst>
              </p:cNvPr>
              <p:cNvSpPr txBox="1"/>
              <p:nvPr/>
            </p:nvSpPr>
            <p:spPr>
              <a:xfrm>
                <a:off x="668279" y="1970229"/>
                <a:ext cx="474143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nl-NL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nl-NL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nl-NL" sz="20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nl-NL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nl-NL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d>
                          <m:r>
                            <a:rPr lang="nl-NL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nl-NL" sz="2000" b="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5868FA6-26FE-0C19-CC5A-3C593FE6A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79" y="1970229"/>
                <a:ext cx="4741433" cy="400110"/>
              </a:xfrm>
              <a:prstGeom prst="rect">
                <a:avLst/>
              </a:prstGeom>
              <a:blipFill>
                <a:blip r:embed="rId12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C244546-2A57-387A-BA54-E731AF21EAA6}"/>
                  </a:ext>
                </a:extLst>
              </p:cNvPr>
              <p:cNvSpPr txBox="1"/>
              <p:nvPr/>
            </p:nvSpPr>
            <p:spPr>
              <a:xfrm>
                <a:off x="723053" y="5064493"/>
                <a:ext cx="474143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</m:func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func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nl-NL" sz="2000" b="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C244546-2A57-387A-BA54-E731AF21E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53" y="5064493"/>
                <a:ext cx="4741433" cy="400110"/>
              </a:xfrm>
              <a:prstGeom prst="rect">
                <a:avLst/>
              </a:prstGeom>
              <a:blipFill>
                <a:blip r:embed="rId13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A608DFD-5B8D-6DAF-41D3-54A423FA8395}"/>
                  </a:ext>
                </a:extLst>
              </p:cNvPr>
              <p:cNvSpPr txBox="1"/>
              <p:nvPr/>
            </p:nvSpPr>
            <p:spPr>
              <a:xfrm>
                <a:off x="1488817" y="5590273"/>
                <a:ext cx="4741433" cy="10072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nl-NL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nl-NL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nl-NL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m:rPr>
                                  <m:sty m:val="p"/>
                                </m:rPr>
                                <a:rPr lang="nl-NL" sz="20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⁡(1)</m:t>
                              </m:r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lim>
                      </m:limLow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nl-N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nl-NL" sz="20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</m:func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nl-NL" sz="20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l-NL" sz="2000" b="0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A608DFD-5B8D-6DAF-41D3-54A423FA8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817" y="5590273"/>
                <a:ext cx="4741433" cy="1007263"/>
              </a:xfrm>
              <a:prstGeom prst="rect">
                <a:avLst/>
              </a:prstGeom>
              <a:blipFill>
                <a:blip r:embed="rId14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6322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eft Arrow 8">
            <a:extLst>
              <a:ext uri="{FF2B5EF4-FFF2-40B4-BE49-F238E27FC236}">
                <a16:creationId xmlns:a16="http://schemas.microsoft.com/office/drawing/2014/main" id="{EAE6CBBF-CFA7-567B-150D-EDE59B121F7F}"/>
              </a:ext>
            </a:extLst>
          </p:cNvPr>
          <p:cNvSpPr/>
          <p:nvPr/>
        </p:nvSpPr>
        <p:spPr>
          <a:xfrm>
            <a:off x="4078357" y="322029"/>
            <a:ext cx="2749826" cy="860728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26D280E-7309-C373-8E5B-1C1BC49BCDED}"/>
              </a:ext>
            </a:extLst>
          </p:cNvPr>
          <p:cNvSpPr/>
          <p:nvPr/>
        </p:nvSpPr>
        <p:spPr>
          <a:xfrm>
            <a:off x="460513" y="322028"/>
            <a:ext cx="3190093" cy="86072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2B3116-8CFF-AEF1-6D40-020AAD0C0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330" y="106708"/>
            <a:ext cx="6553568" cy="1325563"/>
          </a:xfrm>
        </p:spPr>
        <p:txBody>
          <a:bodyPr/>
          <a:lstStyle/>
          <a:p>
            <a:r>
              <a:rPr lang="en-NL" dirty="0"/>
              <a:t>Exponentials  &amp;  Logarithms</a:t>
            </a:r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12C8AD45-D279-87CA-9329-19CA302584BE}"/>
              </a:ext>
            </a:extLst>
          </p:cNvPr>
          <p:cNvGraphicFramePr>
            <a:graphicFrameLocks noGrp="1"/>
          </p:cNvGraphicFramePr>
          <p:nvPr/>
        </p:nvGraphicFramePr>
        <p:xfrm>
          <a:off x="7143658" y="322028"/>
          <a:ext cx="4345978" cy="6047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989">
                  <a:extLst>
                    <a:ext uri="{9D8B030D-6E8A-4147-A177-3AD203B41FA5}">
                      <a16:colId xmlns:a16="http://schemas.microsoft.com/office/drawing/2014/main" val="3081948035"/>
                    </a:ext>
                  </a:extLst>
                </a:gridCol>
                <a:gridCol w="2172989">
                  <a:extLst>
                    <a:ext uri="{9D8B030D-6E8A-4147-A177-3AD203B41FA5}">
                      <a16:colId xmlns:a16="http://schemas.microsoft.com/office/drawing/2014/main" val="3197817596"/>
                    </a:ext>
                  </a:extLst>
                </a:gridCol>
              </a:tblGrid>
              <a:tr h="56077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</a:t>
                      </a:r>
                      <a:r>
                        <a:rPr lang="en-NL" dirty="0"/>
                        <a:t>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# new infections</a:t>
                      </a:r>
                      <a:endParaRPr lang="en-N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2506152"/>
                  </a:ext>
                </a:extLst>
              </a:tr>
              <a:tr h="32044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2164370"/>
                  </a:ext>
                </a:extLst>
              </a:tr>
              <a:tr h="32044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3826761"/>
                  </a:ext>
                </a:extLst>
              </a:tr>
              <a:tr h="32044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851824"/>
                  </a:ext>
                </a:extLst>
              </a:tr>
              <a:tr h="32044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2548508"/>
                  </a:ext>
                </a:extLst>
              </a:tr>
              <a:tr h="32044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dirty="0"/>
                        <a:t>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190162"/>
                  </a:ext>
                </a:extLst>
              </a:tr>
              <a:tr h="32044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dirty="0"/>
                        <a:t>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3360522"/>
                  </a:ext>
                </a:extLst>
              </a:tr>
              <a:tr h="32044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dirty="0"/>
                        <a:t>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167981"/>
                  </a:ext>
                </a:extLst>
              </a:tr>
              <a:tr h="32044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dirty="0"/>
                        <a:t>128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434309"/>
                  </a:ext>
                </a:extLst>
              </a:tr>
              <a:tr h="32044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dirty="0"/>
                        <a:t>256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5445667"/>
                  </a:ext>
                </a:extLst>
              </a:tr>
              <a:tr h="32044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dirty="0"/>
                        <a:t>512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519804"/>
                  </a:ext>
                </a:extLst>
              </a:tr>
              <a:tr h="32044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dirty="0"/>
                        <a:t>1024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3076751"/>
                  </a:ext>
                </a:extLst>
              </a:tr>
              <a:tr h="32044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dirty="0"/>
                        <a:t>2048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7527058"/>
                  </a:ext>
                </a:extLst>
              </a:tr>
              <a:tr h="32044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dirty="0"/>
                        <a:t>4096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090968"/>
                  </a:ext>
                </a:extLst>
              </a:tr>
              <a:tr h="32044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dirty="0"/>
                        <a:t>8192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3818696"/>
                  </a:ext>
                </a:extLst>
              </a:tr>
              <a:tr h="32044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NL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469591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Right Arrow 2">
                <a:extLst>
                  <a:ext uri="{FF2B5EF4-FFF2-40B4-BE49-F238E27FC236}">
                    <a16:creationId xmlns:a16="http://schemas.microsoft.com/office/drawing/2014/main" id="{8F514DFB-3365-C9A4-34CD-3D4567980D60}"/>
                  </a:ext>
                </a:extLst>
              </p:cNvPr>
              <p:cNvSpPr/>
              <p:nvPr/>
            </p:nvSpPr>
            <p:spPr>
              <a:xfrm>
                <a:off x="8984976" y="2554357"/>
                <a:ext cx="1321903" cy="695739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NL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L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NL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nl-NL" b="0" i="1" dirty="0" smtClean="0">
                          <a:latin typeface="Cambria Math" panose="02040503050406030204" pitchFamily="18" charset="0"/>
                        </a:rPr>
                        <m:t>=32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3" name="Right Arrow 2">
                <a:extLst>
                  <a:ext uri="{FF2B5EF4-FFF2-40B4-BE49-F238E27FC236}">
                    <a16:creationId xmlns:a16="http://schemas.microsoft.com/office/drawing/2014/main" id="{8F514DFB-3365-C9A4-34CD-3D4567980D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976" y="2554357"/>
                <a:ext cx="1321903" cy="695739"/>
              </a:xfrm>
              <a:prstGeom prst="rightArrow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ight Arrow 3">
                <a:extLst>
                  <a:ext uri="{FF2B5EF4-FFF2-40B4-BE49-F238E27FC236}">
                    <a16:creationId xmlns:a16="http://schemas.microsoft.com/office/drawing/2014/main" id="{58D503C9-270F-B4B5-911C-24A5E04340BD}"/>
                  </a:ext>
                </a:extLst>
              </p:cNvPr>
              <p:cNvSpPr/>
              <p:nvPr/>
            </p:nvSpPr>
            <p:spPr>
              <a:xfrm>
                <a:off x="8478080" y="1789044"/>
                <a:ext cx="2365512" cy="695739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NL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dirty="0" smtClean="0">
                              <a:latin typeface="Cambria Math" panose="02040503050406030204" pitchFamily="18" charset="0"/>
                            </a:rPr>
                            <m:t>2∗2∗2= </m:t>
                          </m:r>
                          <m:r>
                            <a:rPr lang="en-NL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nl-NL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nl-NL" b="0" i="1" dirty="0" smtClean="0">
                          <a:latin typeface="Cambria Math" panose="02040503050406030204" pitchFamily="18" charset="0"/>
                        </a:rPr>
                        <m:t>=32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4" name="Right Arrow 3">
                <a:extLst>
                  <a:ext uri="{FF2B5EF4-FFF2-40B4-BE49-F238E27FC236}">
                    <a16:creationId xmlns:a16="http://schemas.microsoft.com/office/drawing/2014/main" id="{58D503C9-270F-B4B5-911C-24A5E04340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8080" y="1789044"/>
                <a:ext cx="2365512" cy="695739"/>
              </a:xfrm>
              <a:prstGeom prst="rightArrow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Left Arrow 4">
                <a:extLst>
                  <a:ext uri="{FF2B5EF4-FFF2-40B4-BE49-F238E27FC236}">
                    <a16:creationId xmlns:a16="http://schemas.microsoft.com/office/drawing/2014/main" id="{12B3E589-8029-B4E8-3E4A-FC42FC4F0E0A}"/>
                  </a:ext>
                </a:extLst>
              </p:cNvPr>
              <p:cNvSpPr/>
              <p:nvPr/>
            </p:nvSpPr>
            <p:spPr>
              <a:xfrm>
                <a:off x="8627166" y="4025348"/>
                <a:ext cx="2126974" cy="695739"/>
              </a:xfrm>
              <a:prstGeom prst="left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nl-NL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nl-NL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nl-NL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nl-NL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nl-NL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(512)</m:t>
                          </m:r>
                        </m:e>
                      </m:func>
                      <m:r>
                        <a:rPr lang="en-NL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en-NL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Left Arrow 4">
                <a:extLst>
                  <a:ext uri="{FF2B5EF4-FFF2-40B4-BE49-F238E27FC236}">
                    <a16:creationId xmlns:a16="http://schemas.microsoft.com/office/drawing/2014/main" id="{12B3E589-8029-B4E8-3E4A-FC42FC4F0E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166" y="4025348"/>
                <a:ext cx="2126974" cy="695739"/>
              </a:xfrm>
              <a:prstGeom prst="left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urved Right Arrow 10">
            <a:extLst>
              <a:ext uri="{FF2B5EF4-FFF2-40B4-BE49-F238E27FC236}">
                <a16:creationId xmlns:a16="http://schemas.microsoft.com/office/drawing/2014/main" id="{7F87E992-BBB5-5D65-B6B8-A8E109A77580}"/>
              </a:ext>
            </a:extLst>
          </p:cNvPr>
          <p:cNvSpPr/>
          <p:nvPr/>
        </p:nvSpPr>
        <p:spPr>
          <a:xfrm>
            <a:off x="7709271" y="1789044"/>
            <a:ext cx="295597" cy="382152"/>
          </a:xfrm>
          <a:prstGeom prst="curved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CA4A9F-A3AA-D014-680B-06080D648045}"/>
              </a:ext>
            </a:extLst>
          </p:cNvPr>
          <p:cNvSpPr txBox="1"/>
          <p:nvPr/>
        </p:nvSpPr>
        <p:spPr>
          <a:xfrm>
            <a:off x="7248373" y="1709530"/>
            <a:ext cx="494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>
                <a:solidFill>
                  <a:schemeClr val="accent6"/>
                </a:solidFill>
              </a:rPr>
              <a:t>+1</a:t>
            </a:r>
          </a:p>
        </p:txBody>
      </p:sp>
      <p:sp>
        <p:nvSpPr>
          <p:cNvPr id="19" name="Curved Right Arrow 18">
            <a:extLst>
              <a:ext uri="{FF2B5EF4-FFF2-40B4-BE49-F238E27FC236}">
                <a16:creationId xmlns:a16="http://schemas.microsoft.com/office/drawing/2014/main" id="{8C5D371E-4FAA-332A-37AA-CEC4A50782C2}"/>
              </a:ext>
            </a:extLst>
          </p:cNvPr>
          <p:cNvSpPr/>
          <p:nvPr/>
        </p:nvSpPr>
        <p:spPr>
          <a:xfrm>
            <a:off x="7709271" y="1401418"/>
            <a:ext cx="295597" cy="382152"/>
          </a:xfrm>
          <a:prstGeom prst="curved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9B06E7-2666-4261-BB62-C806CC64054F}"/>
              </a:ext>
            </a:extLst>
          </p:cNvPr>
          <p:cNvSpPr txBox="1"/>
          <p:nvPr/>
        </p:nvSpPr>
        <p:spPr>
          <a:xfrm>
            <a:off x="7248373" y="1321904"/>
            <a:ext cx="494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>
                <a:solidFill>
                  <a:schemeClr val="accent6"/>
                </a:solidFill>
              </a:rPr>
              <a:t>+1</a:t>
            </a:r>
          </a:p>
        </p:txBody>
      </p:sp>
      <p:sp>
        <p:nvSpPr>
          <p:cNvPr id="21" name="Curved Right Arrow 20">
            <a:extLst>
              <a:ext uri="{FF2B5EF4-FFF2-40B4-BE49-F238E27FC236}">
                <a16:creationId xmlns:a16="http://schemas.microsoft.com/office/drawing/2014/main" id="{23674E26-404F-770B-FD56-CF6186942601}"/>
              </a:ext>
            </a:extLst>
          </p:cNvPr>
          <p:cNvSpPr/>
          <p:nvPr/>
        </p:nvSpPr>
        <p:spPr>
          <a:xfrm>
            <a:off x="7709271" y="1033670"/>
            <a:ext cx="295597" cy="382152"/>
          </a:xfrm>
          <a:prstGeom prst="curved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35743E-FFF5-EC18-A422-B97CE7A41722}"/>
              </a:ext>
            </a:extLst>
          </p:cNvPr>
          <p:cNvSpPr txBox="1"/>
          <p:nvPr/>
        </p:nvSpPr>
        <p:spPr>
          <a:xfrm>
            <a:off x="7248373" y="954156"/>
            <a:ext cx="494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>
                <a:solidFill>
                  <a:schemeClr val="accent6"/>
                </a:solidFill>
              </a:rPr>
              <a:t>+1</a:t>
            </a:r>
          </a:p>
        </p:txBody>
      </p:sp>
      <p:sp>
        <p:nvSpPr>
          <p:cNvPr id="27" name="Curved Right Arrow 26">
            <a:extLst>
              <a:ext uri="{FF2B5EF4-FFF2-40B4-BE49-F238E27FC236}">
                <a16:creationId xmlns:a16="http://schemas.microsoft.com/office/drawing/2014/main" id="{F1A3F054-70C5-37EF-AA04-73AED2D37AB4}"/>
              </a:ext>
            </a:extLst>
          </p:cNvPr>
          <p:cNvSpPr/>
          <p:nvPr/>
        </p:nvSpPr>
        <p:spPr>
          <a:xfrm>
            <a:off x="10919610" y="1033670"/>
            <a:ext cx="295597" cy="382152"/>
          </a:xfrm>
          <a:prstGeom prst="curved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CA42B19-CA75-CBB1-A826-A882F886EBAC}"/>
                  </a:ext>
                </a:extLst>
              </p:cNvPr>
              <p:cNvSpPr txBox="1"/>
              <p:nvPr/>
            </p:nvSpPr>
            <p:spPr>
              <a:xfrm>
                <a:off x="10350661" y="965131"/>
                <a:ext cx="6431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L" sz="24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NL" sz="240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NL" sz="24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CA42B19-CA75-CBB1-A826-A882F886E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0661" y="965131"/>
                <a:ext cx="64312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urved Right Arrow 28">
            <a:extLst>
              <a:ext uri="{FF2B5EF4-FFF2-40B4-BE49-F238E27FC236}">
                <a16:creationId xmlns:a16="http://schemas.microsoft.com/office/drawing/2014/main" id="{6A5BA27A-6CDD-A5C2-CA37-F7A2EEDBB754}"/>
              </a:ext>
            </a:extLst>
          </p:cNvPr>
          <p:cNvSpPr/>
          <p:nvPr/>
        </p:nvSpPr>
        <p:spPr>
          <a:xfrm>
            <a:off x="10919610" y="1421296"/>
            <a:ext cx="295597" cy="382152"/>
          </a:xfrm>
          <a:prstGeom prst="curved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59E7C26-9F63-CE06-A84F-5EC0B76C8CED}"/>
                  </a:ext>
                </a:extLst>
              </p:cNvPr>
              <p:cNvSpPr txBox="1"/>
              <p:nvPr/>
            </p:nvSpPr>
            <p:spPr>
              <a:xfrm>
                <a:off x="10350661" y="1352757"/>
                <a:ext cx="6431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L" sz="24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NL" sz="240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NL" sz="24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59E7C26-9F63-CE06-A84F-5EC0B76C8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0661" y="1352757"/>
                <a:ext cx="64312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Curved Right Arrow 30">
            <a:extLst>
              <a:ext uri="{FF2B5EF4-FFF2-40B4-BE49-F238E27FC236}">
                <a16:creationId xmlns:a16="http://schemas.microsoft.com/office/drawing/2014/main" id="{7D8EB1CD-7ACD-D960-2F1A-8C6DBA0C9D1B}"/>
              </a:ext>
            </a:extLst>
          </p:cNvPr>
          <p:cNvSpPr/>
          <p:nvPr/>
        </p:nvSpPr>
        <p:spPr>
          <a:xfrm>
            <a:off x="10919610" y="1808922"/>
            <a:ext cx="295597" cy="382152"/>
          </a:xfrm>
          <a:prstGeom prst="curved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D78D22D-E31A-DAC6-7163-061292A6E75A}"/>
                  </a:ext>
                </a:extLst>
              </p:cNvPr>
              <p:cNvSpPr txBox="1"/>
              <p:nvPr/>
            </p:nvSpPr>
            <p:spPr>
              <a:xfrm>
                <a:off x="10350661" y="1740383"/>
                <a:ext cx="6431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L" sz="24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NL" sz="240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NL" sz="24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D78D22D-E31A-DAC6-7163-061292A6E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0661" y="1740383"/>
                <a:ext cx="64312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>
            <a:extLst>
              <a:ext uri="{FF2B5EF4-FFF2-40B4-BE49-F238E27FC236}">
                <a16:creationId xmlns:a16="http://schemas.microsoft.com/office/drawing/2014/main" id="{67B90092-FC01-57AC-F73B-3AEE8759C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905" y="1470991"/>
            <a:ext cx="4603860" cy="345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18B95BD-ADF9-D330-B224-DEA922D72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8" y="1321904"/>
            <a:ext cx="4731027" cy="354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2597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64316"/>
            <a:ext cx="12192000" cy="928694"/>
          </a:xfrm>
        </p:spPr>
        <p:txBody>
          <a:bodyPr/>
          <a:lstStyle/>
          <a:p>
            <a:pPr algn="ctr"/>
            <a:r>
              <a:rPr lang="en-US" sz="4000"/>
              <a:t>What will you Learn from this Talk?</a:t>
            </a:r>
            <a:endParaRPr lang="de-DE" sz="40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058140" y="1754506"/>
            <a:ext cx="7625531" cy="460853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sz="3300" dirty="0">
                <a:cs typeface="Arial" charset="0"/>
              </a:rPr>
              <a:t>Logarithms</a:t>
            </a:r>
          </a:p>
          <a:p>
            <a:pPr marL="342900" indent="-34290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sz="3300" dirty="0">
                <a:cs typeface="Arial" charset="0"/>
              </a:rPr>
              <a:t>Shannon Entropy</a:t>
            </a:r>
          </a:p>
          <a:p>
            <a:pPr marL="342900" indent="-34290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sz="3300" dirty="0">
                <a:cs typeface="Arial" charset="0"/>
              </a:rPr>
              <a:t>Data Compression</a:t>
            </a:r>
          </a:p>
          <a:p>
            <a:pPr marL="342900" indent="-342900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sz="3300" dirty="0">
                <a:cs typeface="Arial" charset="0"/>
              </a:rPr>
              <a:t>Error Correction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919537" y="1808234"/>
            <a:ext cx="7764134" cy="74979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58926" y="620688"/>
            <a:ext cx="360611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2314518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2FAEFCF-6AB3-F7B5-D55F-4ED5D1BDF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709" y="158894"/>
            <a:ext cx="10515600" cy="1325563"/>
          </a:xfrm>
        </p:spPr>
        <p:txBody>
          <a:bodyPr/>
          <a:lstStyle/>
          <a:p>
            <a:r>
              <a:rPr lang="en-NL" dirty="0"/>
              <a:t>(Discrete) Probability Distributions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2C7153-C07C-F29A-6369-1061AD4EC360}"/>
              </a:ext>
            </a:extLst>
          </p:cNvPr>
          <p:cNvSpPr txBox="1"/>
          <p:nvPr/>
        </p:nvSpPr>
        <p:spPr>
          <a:xfrm>
            <a:off x="430708" y="1227996"/>
            <a:ext cx="8679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b="1" dirty="0"/>
              <a:t>Definition: </a:t>
            </a:r>
            <a:r>
              <a:rPr lang="en-NL" sz="2400" dirty="0"/>
              <a:t>A list of non-negative numbers that sum to 1.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9E65E6-7623-151A-92D0-E6DC8EF622CA}"/>
                  </a:ext>
                </a:extLst>
              </p:cNvPr>
              <p:cNvSpPr txBox="1"/>
              <p:nvPr/>
            </p:nvSpPr>
            <p:spPr>
              <a:xfrm>
                <a:off x="430709" y="1883586"/>
                <a:ext cx="7616011" cy="1750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L" sz="2400" b="1" dirty="0"/>
                  <a:t>Easy examples: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F</a:t>
                </a:r>
                <a:r>
                  <a:rPr lang="en-NL" sz="2400" dirty="0"/>
                  <a:t>air coin: </a:t>
                </a:r>
                <a14:m>
                  <m:oMath xmlns:m="http://schemas.openxmlformats.org/officeDocument/2006/math">
                    <m:r>
                      <a:rPr lang="en-NL" sz="2400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NL" sz="2400" i="1" dirty="0" smtClean="0">
                        <a:latin typeface="Cambria Math" panose="02040503050406030204" pitchFamily="18" charset="0"/>
                      </a:rPr>
                      <m:t>0.5, 0.5</m:t>
                    </m:r>
                    <m:r>
                      <a:rPr lang="nl-NL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NL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Biased</a:t>
                </a:r>
                <a:r>
                  <a:rPr lang="en-NL" sz="2400" dirty="0"/>
                  <a:t> coins:  </a:t>
                </a:r>
                <a14:m>
                  <m:oMath xmlns:m="http://schemas.openxmlformats.org/officeDocument/2006/math">
                    <m:r>
                      <a:rPr lang="en-NL" sz="2400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NL" sz="24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NL" sz="2400" i="1" dirty="0" smtClean="0">
                        <a:latin typeface="Cambria Math" panose="02040503050406030204" pitchFamily="18" charset="0"/>
                      </a:rPr>
                      <m:t>, 1−</m:t>
                    </m:r>
                    <m:r>
                      <a:rPr lang="en-NL" sz="24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nl-NL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NL" sz="2400" dirty="0"/>
                  <a:t> for </a:t>
                </a:r>
                <a14:m>
                  <m:oMath xmlns:m="http://schemas.openxmlformats.org/officeDocument/2006/math">
                    <m:r>
                      <a:rPr lang="nl-NL" sz="2400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nl-NL" sz="24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NL" sz="24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nl-NL" sz="2400" b="0" i="1" dirty="0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nl-NL" sz="2400" dirty="0"/>
                  <a:t> </a:t>
                </a:r>
                <a:r>
                  <a:rPr lang="nl-NL" sz="2400" dirty="0" err="1"/>
                  <a:t>and</a:t>
                </a:r>
                <a:r>
                  <a:rPr lang="nl-NL" sz="2400" dirty="0"/>
                  <a:t> </a:t>
                </a:r>
                <a14:m>
                  <m:oMath xmlns:m="http://schemas.openxmlformats.org/officeDocument/2006/math"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≠0.5</m:t>
                    </m:r>
                  </m:oMath>
                </a14:m>
                <a:endParaRPr lang="nl-NL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U</a:t>
                </a:r>
                <a:r>
                  <a:rPr lang="en-NL" sz="2400" dirty="0"/>
                  <a:t>niform distribution: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NL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f>
                          <m:fPr>
                            <m:ctrlP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r>
                  <a:rPr lang="en-NL" sz="2400" dirty="0"/>
                  <a:t> for </a:t>
                </a:r>
                <a14:m>
                  <m:oMath xmlns:m="http://schemas.openxmlformats.org/officeDocument/2006/math"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=1,2,3,…</m:t>
                    </m:r>
                  </m:oMath>
                </a14:m>
                <a:endParaRPr lang="nl-NL" sz="2400" b="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9E65E6-7623-151A-92D0-E6DC8EF62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09" y="1883586"/>
                <a:ext cx="7616011" cy="1750351"/>
              </a:xfrm>
              <a:prstGeom prst="rect">
                <a:avLst/>
              </a:prstGeom>
              <a:blipFill>
                <a:blip r:embed="rId2"/>
                <a:stretch>
                  <a:fillRect l="-1333" t="-2878" b="-143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60" name="Picture 16">
            <a:extLst>
              <a:ext uri="{FF2B5EF4-FFF2-40B4-BE49-F238E27FC236}">
                <a16:creationId xmlns:a16="http://schemas.microsoft.com/office/drawing/2014/main" id="{8E52479C-9E12-1F35-D654-C501206F8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736" y="1770352"/>
            <a:ext cx="2635762" cy="197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>
            <a:extLst>
              <a:ext uri="{FF2B5EF4-FFF2-40B4-BE49-F238E27FC236}">
                <a16:creationId xmlns:a16="http://schemas.microsoft.com/office/drawing/2014/main" id="{CF09634B-F1FA-7D9B-C6C6-65FA54B55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538" y="1620129"/>
            <a:ext cx="3699480" cy="277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>
            <a:extLst>
              <a:ext uri="{FF2B5EF4-FFF2-40B4-BE49-F238E27FC236}">
                <a16:creationId xmlns:a16="http://schemas.microsoft.com/office/drawing/2014/main" id="{1CA136DC-8489-C09B-4530-0D2C13958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356" y="85843"/>
            <a:ext cx="3045740" cy="228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1CA57C-9AD5-FC46-4305-2073D2BB33A9}"/>
                  </a:ext>
                </a:extLst>
              </p:cNvPr>
              <p:cNvSpPr txBox="1"/>
              <p:nvPr/>
            </p:nvSpPr>
            <p:spPr>
              <a:xfrm>
                <a:off x="430709" y="4032426"/>
                <a:ext cx="8679000" cy="23755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L" sz="2400" b="1" dirty="0"/>
                  <a:t>More complicated examples: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NL" sz="2400" dirty="0" err="1">
                    <a:hlinkClick r:id="rId6"/>
                  </a:rPr>
                  <a:t>Binomial</a:t>
                </a:r>
                <a:r>
                  <a:rPr lang="nl-NL" sz="2400" dirty="0">
                    <a:hlinkClick r:id="rId6"/>
                  </a:rPr>
                  <a:t> </a:t>
                </a:r>
                <a:r>
                  <a:rPr lang="nl-NL" sz="2400" dirty="0" err="1">
                    <a:hlinkClick r:id="rId6"/>
                  </a:rPr>
                  <a:t>distribution</a:t>
                </a:r>
                <a:r>
                  <a:rPr lang="en-NL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NL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sz="24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nl-NL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sz="24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nl-NL" sz="24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nl-NL" sz="24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nl-NL" sz="2400" b="0" i="1" dirty="0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  <m:r>
                          <a:rPr lang="nl-NL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l-NL" sz="24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nl-NL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sz="24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nl-NL" sz="24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nl-NL" sz="24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nl-NL" sz="2400" b="0" i="1" dirty="0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  <m:r>
                          <a:rPr lang="nl-NL" sz="2400" b="0" i="1" dirty="0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nl-NL" sz="24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nl-NL" sz="2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nl-NL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l-NL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l-NL" sz="24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nl-NL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l-NL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l-NL" sz="24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nl-NL" sz="2400" b="0" dirty="0"/>
                  <a:t> </a:t>
                </a:r>
                <a:r>
                  <a:rPr lang="nl-NL" sz="2400" b="0" dirty="0" err="1"/>
                  <a:t>where</a:t>
                </a:r>
                <a:r>
                  <a:rPr lang="nl-NL" sz="2400" b="0" dirty="0"/>
                  <a:t> </a:t>
                </a:r>
                <a14:m>
                  <m:oMath xmlns:m="http://schemas.openxmlformats.org/officeDocument/2006/math"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nl-NL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≝</m:t>
                    </m:r>
                    <m:d>
                      <m:dPr>
                        <m:ctrlPr>
                          <a:rPr lang="nl-NL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nl-NL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nl-NL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nl-NL" sz="2400" dirty="0"/>
                  <a:t> is </a:t>
                </a:r>
                <a:r>
                  <a:rPr lang="nl-NL" sz="2400" dirty="0" err="1"/>
                  <a:t>the</a:t>
                </a:r>
                <a:r>
                  <a:rPr lang="nl-NL" sz="2400" dirty="0"/>
                  <a:t> </a:t>
                </a:r>
                <a:r>
                  <a:rPr lang="nl-NL" sz="2400" dirty="0" err="1"/>
                  <a:t>probability</a:t>
                </a:r>
                <a:r>
                  <a:rPr lang="nl-NL" sz="2400" dirty="0"/>
                  <a:t> </a:t>
                </a:r>
                <a:r>
                  <a:rPr lang="nl-NL" sz="2400" dirty="0" err="1"/>
                  <a:t>to</a:t>
                </a:r>
                <a:r>
                  <a:rPr lang="nl-NL" sz="2400" dirty="0"/>
                  <a:t> </a:t>
                </a:r>
                <a:r>
                  <a:rPr lang="nl-NL" sz="2400" dirty="0" err="1"/>
                  <a:t>obtain</a:t>
                </a:r>
                <a:r>
                  <a:rPr lang="nl-NL" sz="2400" dirty="0"/>
                  <a:t>  </a:t>
                </a:r>
                <a:r>
                  <a:rPr lang="nl-NL" sz="2400" dirty="0" err="1"/>
                  <a:t>exactly</a:t>
                </a:r>
                <a:r>
                  <a:rPr lang="nl-NL" sz="2400" dirty="0"/>
                  <a:t> </a:t>
                </a:r>
                <a14:m>
                  <m:oMath xmlns:m="http://schemas.openxmlformats.org/officeDocument/2006/math">
                    <m:r>
                      <a:rPr lang="nl-NL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nl-NL" sz="2400" dirty="0"/>
                  <a:t> </a:t>
                </a:r>
                <a:r>
                  <a:rPr lang="nl-NL" sz="2400" dirty="0" err="1"/>
                  <a:t>heads</a:t>
                </a:r>
                <a:r>
                  <a:rPr lang="nl-NL" sz="2400" dirty="0"/>
                  <a:t> </a:t>
                </a:r>
                <a:r>
                  <a:rPr lang="nl-NL" sz="2400" dirty="0" err="1"/>
                  <a:t>when</a:t>
                </a:r>
                <a:r>
                  <a:rPr lang="nl-NL" sz="2400" dirty="0"/>
                  <a:t> </a:t>
                </a:r>
                <a14:m>
                  <m:oMath xmlns:m="http://schemas.openxmlformats.org/officeDocument/2006/math">
                    <m:r>
                      <a:rPr lang="nl-NL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nl-NL" sz="2400" dirty="0"/>
                  <a:t> </a:t>
                </a:r>
                <a:r>
                  <a:rPr lang="nl-NL" sz="2400" dirty="0" err="1"/>
                  <a:t>times</a:t>
                </a:r>
                <a:r>
                  <a:rPr lang="nl-NL" sz="2400" dirty="0"/>
                  <a:t> flipping a </a:t>
                </a:r>
                <a:r>
                  <a:rPr lang="nl-NL" sz="2400" dirty="0" err="1"/>
                  <a:t>coin</a:t>
                </a:r>
                <a:r>
                  <a:rPr lang="nl-NL" sz="2400" dirty="0"/>
                  <a:t> </a:t>
                </a:r>
                <a:r>
                  <a:rPr lang="nl-NL" sz="2400" dirty="0" err="1"/>
                  <a:t>with</a:t>
                </a:r>
                <a:r>
                  <a:rPr lang="nl-NL" sz="2400" dirty="0"/>
                  <a:t> bias </a:t>
                </a:r>
                <a14:m>
                  <m:oMath xmlns:m="http://schemas.openxmlformats.org/officeDocument/2006/math">
                    <m:r>
                      <a:rPr lang="nl-NL" sz="24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nl-NL" sz="2400" dirty="0"/>
                  <a:t>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NL" sz="2400" dirty="0">
                    <a:hlinkClick r:id="rId7"/>
                  </a:rPr>
                  <a:t>Frequencies</a:t>
                </a:r>
                <a:r>
                  <a:rPr lang="nl-NL" sz="2400" dirty="0"/>
                  <a:t>: </a:t>
                </a:r>
                <a:r>
                  <a:rPr lang="nl-NL" sz="2400" dirty="0" err="1"/>
                  <a:t>count</a:t>
                </a:r>
                <a:r>
                  <a:rPr lang="nl-NL" sz="2400" dirty="0"/>
                  <a:t> </a:t>
                </a:r>
                <a:r>
                  <a:rPr lang="nl-NL" sz="2400" dirty="0" err="1"/>
                  <a:t>the</a:t>
                </a:r>
                <a:r>
                  <a:rPr lang="nl-NL" sz="2400" dirty="0"/>
                  <a:t> </a:t>
                </a:r>
                <a:r>
                  <a:rPr lang="nl-NL" sz="2400" dirty="0" err="1"/>
                  <a:t>number</a:t>
                </a:r>
                <a:r>
                  <a:rPr lang="nl-NL" sz="2400" dirty="0"/>
                  <a:t> of </a:t>
                </a:r>
                <a:r>
                  <a:rPr lang="nl-NL" sz="2400" dirty="0" err="1"/>
                  <a:t>occurrences</a:t>
                </a:r>
                <a:r>
                  <a:rPr lang="nl-NL" sz="2400" dirty="0"/>
                  <a:t> </a:t>
                </a:r>
                <a:r>
                  <a:rPr lang="nl-NL" sz="2400" dirty="0" err="1"/>
                  <a:t>and</a:t>
                </a:r>
                <a:r>
                  <a:rPr lang="nl-NL" sz="2400" dirty="0"/>
                  <a:t> </a:t>
                </a:r>
                <a:r>
                  <a:rPr lang="nl-NL" sz="2400" dirty="0" err="1"/>
                  <a:t>divide</a:t>
                </a:r>
                <a:r>
                  <a:rPr lang="nl-NL" sz="2400" dirty="0"/>
                  <a:t> </a:t>
                </a:r>
                <a:r>
                  <a:rPr lang="nl-NL" sz="2400" dirty="0" err="1"/>
                  <a:t>by</a:t>
                </a:r>
                <a:r>
                  <a:rPr lang="nl-NL" sz="2400" dirty="0"/>
                  <a:t> </a:t>
                </a:r>
                <a:r>
                  <a:rPr lang="nl-NL" sz="2400" dirty="0" err="1"/>
                  <a:t>the</a:t>
                </a:r>
                <a:r>
                  <a:rPr lang="nl-NL" sz="2400" dirty="0"/>
                  <a:t> </a:t>
                </a:r>
                <a:r>
                  <a:rPr lang="nl-NL" sz="2400" dirty="0" err="1"/>
                  <a:t>total</a:t>
                </a:r>
                <a:endParaRPr lang="en-NL" sz="2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1CA57C-9AD5-FC46-4305-2073D2BB3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09" y="4032426"/>
                <a:ext cx="8679000" cy="2375587"/>
              </a:xfrm>
              <a:prstGeom prst="rect">
                <a:avLst/>
              </a:prstGeom>
              <a:blipFill>
                <a:blip r:embed="rId8"/>
                <a:stretch>
                  <a:fillRect l="-1170" t="-2128" r="-292" b="-531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66" name="Picture 22">
            <a:extLst>
              <a:ext uri="{FF2B5EF4-FFF2-40B4-BE49-F238E27FC236}">
                <a16:creationId xmlns:a16="http://schemas.microsoft.com/office/drawing/2014/main" id="{F001875E-B26B-07F4-8D90-90E3A5776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1" t="6620" r="25234" b="18125"/>
          <a:stretch/>
        </p:blipFill>
        <p:spPr bwMode="auto">
          <a:xfrm>
            <a:off x="10392492" y="3726858"/>
            <a:ext cx="1811896" cy="214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A0393AD4-57B6-1D05-F48D-76717E3A2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201" y="4679992"/>
            <a:ext cx="3545840" cy="265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400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2FAEFCF-6AB3-F7B5-D55F-4ED5D1BDF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709" y="158894"/>
            <a:ext cx="10515600" cy="1325563"/>
          </a:xfrm>
        </p:spPr>
        <p:txBody>
          <a:bodyPr/>
          <a:lstStyle/>
          <a:p>
            <a:r>
              <a:rPr lang="en-NL" dirty="0"/>
              <a:t>Sampling from Probability Distributions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2C7153-C07C-F29A-6369-1061AD4EC360}"/>
              </a:ext>
            </a:extLst>
          </p:cNvPr>
          <p:cNvSpPr txBox="1"/>
          <p:nvPr/>
        </p:nvSpPr>
        <p:spPr>
          <a:xfrm>
            <a:off x="430708" y="1227996"/>
            <a:ext cx="8679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b="1" dirty="0"/>
              <a:t>Definition: </a:t>
            </a:r>
            <a:r>
              <a:rPr lang="en-NL" sz="2400" dirty="0"/>
              <a:t>A list of non-negative numbers that sum to 1.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9E65E6-7623-151A-92D0-E6DC8EF622CA}"/>
              </a:ext>
            </a:extLst>
          </p:cNvPr>
          <p:cNvSpPr txBox="1"/>
          <p:nvPr/>
        </p:nvSpPr>
        <p:spPr>
          <a:xfrm>
            <a:off x="430709" y="1883586"/>
            <a:ext cx="76160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b="1" dirty="0"/>
              <a:t>Easy examples: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 err="1"/>
              <a:t>Explain</a:t>
            </a:r>
            <a:r>
              <a:rPr lang="nl-NL" sz="2400" dirty="0"/>
              <a:t> </a:t>
            </a:r>
            <a:r>
              <a:rPr lang="nl-NL" sz="2400" dirty="0" err="1"/>
              <a:t>how</a:t>
            </a:r>
            <a:r>
              <a:rPr lang="nl-NL" sz="2400" dirty="0"/>
              <a:t> </a:t>
            </a:r>
            <a:r>
              <a:rPr lang="nl-NL" sz="2400" dirty="0" err="1"/>
              <a:t>to</a:t>
            </a:r>
            <a:r>
              <a:rPr lang="nl-NL" sz="2400" dirty="0"/>
              <a:t> sample </a:t>
            </a:r>
            <a:r>
              <a:rPr lang="nl-NL" sz="2400" dirty="0" err="1"/>
              <a:t>from</a:t>
            </a:r>
            <a:r>
              <a:rPr lang="nl-NL" sz="2400" dirty="0"/>
              <a:t> a </a:t>
            </a:r>
            <a:r>
              <a:rPr lang="nl-NL" sz="2400" dirty="0" err="1"/>
              <a:t>given</a:t>
            </a:r>
            <a:r>
              <a:rPr lang="nl-NL" sz="2400" dirty="0"/>
              <a:t> </a:t>
            </a:r>
            <a:r>
              <a:rPr lang="nl-NL" sz="2400" dirty="0" err="1"/>
              <a:t>distribution</a:t>
            </a:r>
            <a:r>
              <a:rPr lang="nl-NL" sz="2400" dirty="0"/>
              <a:t> </a:t>
            </a:r>
            <a:r>
              <a:rPr lang="nl-NL" sz="2400" dirty="0" err="1"/>
              <a:t>by</a:t>
            </a:r>
            <a:r>
              <a:rPr lang="nl-NL" sz="2400" dirty="0"/>
              <a:t> </a:t>
            </a:r>
            <a:r>
              <a:rPr lang="nl-NL" sz="2400" dirty="0" err="1"/>
              <a:t>aligning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probabilities</a:t>
            </a:r>
            <a:r>
              <a:rPr lang="nl-NL" sz="2400" dirty="0"/>
              <a:t>, </a:t>
            </a:r>
            <a:r>
              <a:rPr lang="nl-NL" sz="2400" dirty="0" err="1"/>
              <a:t>throwing</a:t>
            </a:r>
            <a:r>
              <a:rPr lang="nl-NL" sz="2400" dirty="0"/>
              <a:t> a random </a:t>
            </a:r>
            <a:r>
              <a:rPr lang="nl-NL" sz="2400" dirty="0" err="1"/>
              <a:t>float</a:t>
            </a:r>
            <a:r>
              <a:rPr lang="nl-NL" sz="2400" dirty="0"/>
              <a:t> </a:t>
            </a:r>
            <a:r>
              <a:rPr lang="nl-NL" sz="2400" dirty="0" err="1"/>
              <a:t>between</a:t>
            </a:r>
            <a:r>
              <a:rPr lang="nl-NL" sz="2400" dirty="0"/>
              <a:t> [0,1) </a:t>
            </a:r>
            <a:r>
              <a:rPr lang="nl-NL" sz="2400" dirty="0" err="1"/>
              <a:t>and</a:t>
            </a:r>
            <a:r>
              <a:rPr lang="nl-NL" sz="2400" dirty="0"/>
              <a:t> </a:t>
            </a:r>
            <a:r>
              <a:rPr lang="nl-NL" sz="2400" dirty="0" err="1"/>
              <a:t>see</a:t>
            </a:r>
            <a:r>
              <a:rPr lang="nl-NL" sz="2400" dirty="0"/>
              <a:t> in </a:t>
            </a:r>
            <a:r>
              <a:rPr lang="nl-NL" sz="2400" dirty="0" err="1"/>
              <a:t>which</a:t>
            </a:r>
            <a:r>
              <a:rPr lang="nl-NL" sz="2400" dirty="0"/>
              <a:t> interval </a:t>
            </a:r>
            <a:r>
              <a:rPr lang="nl-NL" sz="2400" dirty="0" err="1"/>
              <a:t>it</a:t>
            </a:r>
            <a:r>
              <a:rPr lang="nl-NL" sz="2400" dirty="0"/>
              <a:t> </a:t>
            </a:r>
            <a:r>
              <a:rPr lang="nl-NL" sz="2400" dirty="0" err="1"/>
              <a:t>ends</a:t>
            </a:r>
            <a:r>
              <a:rPr lang="nl-NL" sz="2400" dirty="0"/>
              <a:t> up.</a:t>
            </a:r>
            <a:endParaRPr lang="nl-NL" sz="2400" b="0" dirty="0"/>
          </a:p>
        </p:txBody>
      </p:sp>
      <p:pic>
        <p:nvPicPr>
          <p:cNvPr id="6160" name="Picture 16">
            <a:extLst>
              <a:ext uri="{FF2B5EF4-FFF2-40B4-BE49-F238E27FC236}">
                <a16:creationId xmlns:a16="http://schemas.microsoft.com/office/drawing/2014/main" id="{8E52479C-9E12-1F35-D654-C501206F8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736" y="1770352"/>
            <a:ext cx="2635762" cy="197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>
            <a:extLst>
              <a:ext uri="{FF2B5EF4-FFF2-40B4-BE49-F238E27FC236}">
                <a16:creationId xmlns:a16="http://schemas.microsoft.com/office/drawing/2014/main" id="{CF09634B-F1FA-7D9B-C6C6-65FA54B55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538" y="1620129"/>
            <a:ext cx="3699480" cy="277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>
            <a:extLst>
              <a:ext uri="{FF2B5EF4-FFF2-40B4-BE49-F238E27FC236}">
                <a16:creationId xmlns:a16="http://schemas.microsoft.com/office/drawing/2014/main" id="{1CA136DC-8489-C09B-4530-0D2C13958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829" y="104977"/>
            <a:ext cx="3045740" cy="228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>
            <a:extLst>
              <a:ext uri="{FF2B5EF4-FFF2-40B4-BE49-F238E27FC236}">
                <a16:creationId xmlns:a16="http://schemas.microsoft.com/office/drawing/2014/main" id="{F001875E-B26B-07F4-8D90-90E3A5776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1" t="6620" r="25234" b="18125"/>
          <a:stretch/>
        </p:blipFill>
        <p:spPr bwMode="auto">
          <a:xfrm>
            <a:off x="10392492" y="3726858"/>
            <a:ext cx="1811896" cy="214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A0393AD4-57B6-1D05-F48D-76717E3A2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201" y="4679992"/>
            <a:ext cx="3545840" cy="265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F0C00ED-6B3A-A6BE-E92C-49DE5B9C63AE}"/>
              </a:ext>
            </a:extLst>
          </p:cNvPr>
          <p:cNvGrpSpPr/>
          <p:nvPr/>
        </p:nvGrpSpPr>
        <p:grpSpPr>
          <a:xfrm>
            <a:off x="604705" y="3647171"/>
            <a:ext cx="2344235" cy="2576256"/>
            <a:chOff x="4125145" y="2567244"/>
            <a:chExt cx="3322733" cy="3707826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" name="3D Model 2" descr="Surprise Box">
                  <a:extLst>
                    <a:ext uri="{FF2B5EF4-FFF2-40B4-BE49-F238E27FC236}">
                      <a16:creationId xmlns:a16="http://schemas.microsoft.com/office/drawing/2014/main" id="{0CB3FA39-2CAF-5BB6-E0AA-CB354F4C4D9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749402818"/>
                    </p:ext>
                  </p:extLst>
                </p:nvPr>
              </p:nvGraphicFramePr>
              <p:xfrm>
                <a:off x="4125145" y="2610447"/>
                <a:ext cx="3322733" cy="3664623"/>
              </p:xfrm>
              <a:graphic>
                <a:graphicData uri="http://schemas.microsoft.com/office/drawing/2017/model3d">
                  <am3d:model3d r:embed="rId7">
                    <am3d:spPr>
                      <a:xfrm>
                        <a:off x="0" y="0"/>
                        <a:ext cx="2344235" cy="2546238"/>
                      </a:xfrm>
                      <a:prstGeom prst="rect">
                        <a:avLst/>
                      </a:prstGeom>
                    </am3d:spPr>
                    <am3d:camera>
                      <am3d:pos x="0" y="0" z="7735247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56227541" d="1000000"/>
                      <am3d:preTrans dx="-754209" dy="-17346238" dz="-19715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805050" ay="2032035" az="9595804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311041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" name="3D Model 2" descr="Surprise Box">
                  <a:extLst>
                    <a:ext uri="{FF2B5EF4-FFF2-40B4-BE49-F238E27FC236}">
                      <a16:creationId xmlns:a16="http://schemas.microsoft.com/office/drawing/2014/main" id="{0CB3FA39-2CAF-5BB6-E0AA-CB354F4C4D9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4705" y="3677189"/>
                  <a:ext cx="2344235" cy="25462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" name="3D Model 3" descr="Red button">
                  <a:extLst>
                    <a:ext uri="{FF2B5EF4-FFF2-40B4-BE49-F238E27FC236}">
                      <a16:creationId xmlns:a16="http://schemas.microsoft.com/office/drawing/2014/main" id="{F742A769-4BD3-9D81-66AB-4311B6E3A20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943919260"/>
                    </p:ext>
                  </p:extLst>
                </p:nvPr>
              </p:nvGraphicFramePr>
              <p:xfrm>
                <a:off x="4987892" y="2567244"/>
                <a:ext cx="1597236" cy="1216943"/>
              </p:xfrm>
              <a:graphic>
                <a:graphicData uri="http://schemas.microsoft.com/office/drawing/2017/model3d">
                  <am3d:model3d r:embed="rId9">
                    <am3d:spPr>
                      <a:xfrm>
                        <a:off x="0" y="0"/>
                        <a:ext cx="1126873" cy="845551"/>
                      </a:xfrm>
                      <a:prstGeom prst="rect">
                        <a:avLst/>
                      </a:prstGeom>
                    </am3d:spPr>
                    <am3d:camera>
                      <am3d:pos x="0" y="0" z="6871282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71573" d="1000000"/>
                      <am3d:preTrans dx="-469" dy="-6873270" dz="67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010597" ay="-1533317" az="-446414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32117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" name="3D Model 3" descr="Red button">
                  <a:extLst>
                    <a:ext uri="{FF2B5EF4-FFF2-40B4-BE49-F238E27FC236}">
                      <a16:creationId xmlns:a16="http://schemas.microsoft.com/office/drawing/2014/main" id="{F742A769-4BD3-9D81-66AB-4311B6E3A20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13385" y="3647171"/>
                  <a:ext cx="1126873" cy="845551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88707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2FAEFCF-6AB3-F7B5-D55F-4ED5D1BDF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709" y="158895"/>
            <a:ext cx="10515600" cy="1166986"/>
          </a:xfrm>
        </p:spPr>
        <p:txBody>
          <a:bodyPr/>
          <a:lstStyle/>
          <a:p>
            <a:r>
              <a:rPr lang="en-NL" dirty="0"/>
              <a:t>Surprisal:  😳 🫢 😯 😲 😱 🤯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2C7153-C07C-F29A-6369-1061AD4EC360}"/>
                  </a:ext>
                </a:extLst>
              </p:cNvPr>
              <p:cNvSpPr txBox="1"/>
              <p:nvPr/>
            </p:nvSpPr>
            <p:spPr>
              <a:xfrm>
                <a:off x="430708" y="1227996"/>
                <a:ext cx="10610672" cy="1395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NL" sz="2400" dirty="0"/>
                  <a:t>The inverse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NL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nl-NL" sz="24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NL" sz="2400" dirty="0"/>
                  <a:t> is a measure of how surpised you are to see an outcome with probability </a:t>
                </a:r>
                <a14:m>
                  <m:oMath xmlns:m="http://schemas.openxmlformats.org/officeDocument/2006/math">
                    <m:r>
                      <a:rPr lang="en-NL" sz="24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NL" sz="2400" dirty="0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NL" sz="2400" dirty="0"/>
                  <a:t>Let us measure surprisal logarithmically in bits.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2C7153-C07C-F29A-6369-1061AD4EC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08" y="1227996"/>
                <a:ext cx="10610672" cy="1395126"/>
              </a:xfrm>
              <a:prstGeom prst="rect">
                <a:avLst/>
              </a:prstGeom>
              <a:blipFill>
                <a:blip r:embed="rId2"/>
                <a:stretch>
                  <a:fillRect l="-837" r="-1196" b="-900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9E65E6-7623-151A-92D0-E6DC8EF622CA}"/>
                  </a:ext>
                </a:extLst>
              </p:cNvPr>
              <p:cNvSpPr txBox="1"/>
              <p:nvPr/>
            </p:nvSpPr>
            <p:spPr>
              <a:xfrm>
                <a:off x="430708" y="3282439"/>
                <a:ext cx="10862132" cy="2672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L" sz="2400" b="1" dirty="0"/>
                  <a:t>Easy examples: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F</a:t>
                </a:r>
                <a:r>
                  <a:rPr lang="en-NL" sz="2400" dirty="0"/>
                  <a:t>air coin: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NL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L" sz="2400" i="1" dirty="0" smtClean="0">
                            <a:latin typeface="Cambria Math" panose="02040503050406030204" pitchFamily="18" charset="0"/>
                          </a:rPr>
                          <m:t>0.5, 0.5</m:t>
                        </m:r>
                      </m:e>
                    </m:d>
                  </m:oMath>
                </a14:m>
                <a:r>
                  <a:rPr lang="en-NL" sz="2400" dirty="0"/>
                  <a:t>: You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NL" sz="2400"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nl-NL" sz="2400" b="0" i="0" smtClean="0">
                        <a:latin typeface="Cambria Math" panose="02040503050406030204" pitchFamily="18" charset="0"/>
                      </a:rPr>
                      <m:t>og</m:t>
                    </m:r>
                    <m:d>
                      <m:dPr>
                        <m:ctrlPr>
                          <a:rPr lang="nl-NL" sz="2400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  <m:t>0.5</m:t>
                            </m:r>
                          </m:den>
                        </m:f>
                      </m:e>
                    </m:d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nl-NL" sz="2400" smtClean="0"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nl-NL" sz="2400" b="0" i="0" smtClean="0">
                        <a:latin typeface="Cambria Math" panose="02040503050406030204" pitchFamily="18" charset="0"/>
                      </a:rPr>
                      <m:t>og</m:t>
                    </m:r>
                    <m:d>
                      <m:dPr>
                        <m:ctrlPr>
                          <a:rPr lang="nl-NL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NL" sz="2400" dirty="0"/>
                  <a:t> bit surprised to see any particular outcome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U</a:t>
                </a:r>
                <a:r>
                  <a:rPr lang="en-NL" sz="2400" dirty="0"/>
                  <a:t>niform distribution: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NL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nl-NL" sz="2400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f>
                          <m:fPr>
                            <m:ctrlP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r>
                  <a:rPr lang="en-NL" sz="2400" dirty="0"/>
                  <a:t> for </a:t>
                </a:r>
                <a14:m>
                  <m:oMath xmlns:m="http://schemas.openxmlformats.org/officeDocument/2006/math"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nl-NL" sz="2400" b="0" i="1" smtClean="0">
                        <a:latin typeface="Cambria Math" panose="02040503050406030204" pitchFamily="18" charset="0"/>
                      </a:rPr>
                      <m:t>=1,2,3,…</m:t>
                    </m:r>
                  </m:oMath>
                </a14:m>
                <a:r>
                  <a:rPr lang="nl-NL" sz="2400" b="0" dirty="0"/>
                  <a:t> : </a:t>
                </a:r>
                <a:r>
                  <a:rPr lang="nl-NL" sz="2400" b="0" dirty="0" err="1"/>
                  <a:t>you</a:t>
                </a:r>
                <a:r>
                  <a:rPr lang="nl-NL" sz="2400" b="0" dirty="0"/>
                  <a:t>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NL" sz="2400" b="0" i="0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nl-NL" sz="2400" b="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nl-NL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nl-NL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nl-NL" sz="2400" b="0" dirty="0"/>
                  <a:t> </a:t>
                </a:r>
                <a:r>
                  <a:rPr lang="nl-NL" sz="2400" b="0" dirty="0" err="1"/>
                  <a:t>surprised</a:t>
                </a:r>
                <a:r>
                  <a:rPr lang="nl-NL" sz="2400" b="0" dirty="0"/>
                  <a:t> </a:t>
                </a:r>
                <a:r>
                  <a:rPr lang="nl-NL" sz="2400" b="0" dirty="0" err="1"/>
                  <a:t>to</a:t>
                </a:r>
                <a:r>
                  <a:rPr lang="nl-NL" sz="2400" b="0" dirty="0"/>
                  <a:t> </a:t>
                </a:r>
                <a:r>
                  <a:rPr lang="nl-NL" sz="2400" b="0" dirty="0" err="1"/>
                  <a:t>see</a:t>
                </a:r>
                <a:r>
                  <a:rPr lang="nl-NL" sz="2400" b="0" dirty="0"/>
                  <a:t> </a:t>
                </a:r>
                <a:r>
                  <a:rPr lang="nl-NL" sz="2400" b="0" dirty="0" err="1"/>
                  <a:t>any</a:t>
                </a:r>
                <a:r>
                  <a:rPr lang="nl-NL" sz="2400" b="0" dirty="0"/>
                  <a:t> </a:t>
                </a:r>
                <a:r>
                  <a:rPr lang="nl-NL" sz="2400" b="0" dirty="0" err="1"/>
                  <a:t>particular</a:t>
                </a:r>
                <a:r>
                  <a:rPr lang="nl-NL" sz="2400" b="0" dirty="0"/>
                  <a:t> </a:t>
                </a:r>
                <a:r>
                  <a:rPr lang="nl-NL" sz="2400" b="0" dirty="0" err="1"/>
                  <a:t>outcome</a:t>
                </a:r>
                <a:r>
                  <a:rPr lang="nl-NL" sz="2400" b="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nl-NL" sz="2400" dirty="0" err="1"/>
                  <a:t>Biased</a:t>
                </a:r>
                <a:r>
                  <a:rPr lang="nl-NL" sz="2400" dirty="0"/>
                  <a:t> </a:t>
                </a:r>
                <a:r>
                  <a:rPr lang="nl-NL" sz="2400" dirty="0" err="1"/>
                  <a:t>coin</a:t>
                </a:r>
                <a:endParaRPr lang="nl-NL" sz="2400" b="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9E65E6-7623-151A-92D0-E6DC8EF62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08" y="3282439"/>
                <a:ext cx="10862132" cy="2672398"/>
              </a:xfrm>
              <a:prstGeom prst="rect">
                <a:avLst/>
              </a:prstGeom>
              <a:blipFill>
                <a:blip r:embed="rId3"/>
                <a:stretch>
                  <a:fillRect l="-935" t="-1896" b="-426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6424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</TotalTime>
  <Words>998</Words>
  <Application>Microsoft Macintosh PowerPoint</Application>
  <PresentationFormat>Widescreen</PresentationFormat>
  <Paragraphs>280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Wingdings</vt:lpstr>
      <vt:lpstr>Office Theme</vt:lpstr>
      <vt:lpstr>Nuggets of Shannon Information Theory</vt:lpstr>
      <vt:lpstr>Exponential Functions</vt:lpstr>
      <vt:lpstr>Exponentials  &amp;  Logarithms</vt:lpstr>
      <vt:lpstr>Exponentials  &amp;  Logarithms</vt:lpstr>
      <vt:lpstr>Exponentials  &amp;  Logarithms</vt:lpstr>
      <vt:lpstr>What will you Learn from this Talk?</vt:lpstr>
      <vt:lpstr>(Discrete) Probability Distributions</vt:lpstr>
      <vt:lpstr>Sampling from Probability Distributions</vt:lpstr>
      <vt:lpstr>Surprisal:  😳 🫢 😯 😲 😱 🤯</vt:lpstr>
      <vt:lpstr>Average Surprisal</vt:lpstr>
      <vt:lpstr>Average Surprisal = Shannon Entropy</vt:lpstr>
      <vt:lpstr>Average Surprisal = Shannon Entropy</vt:lpstr>
      <vt:lpstr>What will you Learn from this Talk?</vt:lpstr>
      <vt:lpstr>Data Compression</vt:lpstr>
      <vt:lpstr>Data Compression</vt:lpstr>
      <vt:lpstr>Proof: L &gt;= H( data distribution )</vt:lpstr>
      <vt:lpstr>Proof: L &lt;= H( data distribution )</vt:lpstr>
      <vt:lpstr>Proof: L &lt;= H( data distribution 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Nuggets of Shannon Information Theory</dc:title>
  <dc:creator>Christian Schaffner</dc:creator>
  <cp:lastModifiedBy>Christian Schaffner</cp:lastModifiedBy>
  <cp:revision>5</cp:revision>
  <dcterms:created xsi:type="dcterms:W3CDTF">2022-07-19T09:38:59Z</dcterms:created>
  <dcterms:modified xsi:type="dcterms:W3CDTF">2022-07-19T21:06:32Z</dcterms:modified>
</cp:coreProperties>
</file>